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4.jpg"/><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image" Target="../media/image3.jpg"/><Relationship Id="rId4" Type="http://schemas.openxmlformats.org/officeDocument/2006/relationships/image" Target="../media/image5.jpg"/><Relationship Id="rId5" Type="http://schemas.openxmlformats.org/officeDocument/2006/relationships/image" Target="../media/image6.jpg"/><Relationship Id="rId6" Type="http://schemas.openxmlformats.org/officeDocument/2006/relationships/image" Target="../media/image7.jpg"/><Relationship Id="rId7" Type="http://schemas.openxmlformats.org/officeDocument/2006/relationships/image" Target="../media/image8.jpg"/><Relationship Id="rId8"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image" Target="../media/image10.jpg"/><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image" Target="../media/image1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F3A7A"/>
        </a:solidFill>
        <a:effectLst/>
      </p:bgPr>
    </p:bg>
    <p:spTree>
      <p:nvGrpSpPr>
        <p:cNvPr id="1" name=""/>
        <p:cNvGrpSpPr/>
        <p:nvPr/>
      </p:nvGrpSpPr>
      <p:grpSpPr/>
      <p:pic>
        <p:nvPicPr>
          <p:cNvPr id="2" name="Picture 1" descr="p53_1.jpeg"/>
          <p:cNvPicPr>
            <a:picLocks noChangeAspect="1"/>
          </p:cNvPicPr>
          <p:nvPr/>
        </p:nvPicPr>
        <p:blipFill>
          <a:blip r:embed="rId2"/>
          <a:srcRect t="8640" b="8640"/>
          <a:stretch>
            <a:fillRect/>
          </a:stretch>
        </p:blipFill>
        <p:spPr>
          <a:xfrm>
            <a:off x="0" y="0"/>
            <a:ext cx="3108960" cy="3429000"/>
          </a:xfrm>
          <a:prstGeom prst="rect">
            <a:avLst/>
          </a:prstGeom>
        </p:spPr>
      </p:pic>
      <p:pic>
        <p:nvPicPr>
          <p:cNvPr id="3" name="Picture 2" descr="p54_1.jpeg"/>
          <p:cNvPicPr>
            <a:picLocks noChangeAspect="1"/>
          </p:cNvPicPr>
          <p:nvPr/>
        </p:nvPicPr>
        <p:blipFill>
          <a:blip r:embed="rId3"/>
          <a:srcRect l="17000" r="17000"/>
          <a:stretch>
            <a:fillRect/>
          </a:stretch>
        </p:blipFill>
        <p:spPr>
          <a:xfrm>
            <a:off x="3108960" y="0"/>
            <a:ext cx="3017520" cy="3429000"/>
          </a:xfrm>
          <a:prstGeom prst="rect">
            <a:avLst/>
          </a:prstGeom>
        </p:spPr>
      </p:pic>
      <p:pic>
        <p:nvPicPr>
          <p:cNvPr id="4" name="Picture 3" descr="p18_2.jpeg"/>
          <p:cNvPicPr>
            <a:picLocks noChangeAspect="1"/>
          </p:cNvPicPr>
          <p:nvPr/>
        </p:nvPicPr>
        <p:blipFill>
          <a:blip r:embed="rId4"/>
          <a:srcRect l="17000" r="17000"/>
          <a:stretch>
            <a:fillRect/>
          </a:stretch>
        </p:blipFill>
        <p:spPr>
          <a:xfrm>
            <a:off x="6126480" y="0"/>
            <a:ext cx="3017520" cy="3429000"/>
          </a:xfrm>
          <a:prstGeom prst="rect">
            <a:avLst/>
          </a:prstGeom>
        </p:spPr>
      </p:pic>
      <p:sp>
        <p:nvSpPr>
          <p:cNvPr id="5" name="TextBox 4"/>
          <p:cNvSpPr txBox="1"/>
          <p:nvPr/>
        </p:nvSpPr>
        <p:spPr>
          <a:xfrm>
            <a:off x="548640" y="3749039"/>
            <a:ext cx="8046720" cy="822960"/>
          </a:xfrm>
          <a:prstGeom prst="rect">
            <a:avLst/>
          </a:prstGeom>
          <a:noFill/>
        </p:spPr>
        <p:txBody>
          <a:bodyPr wrap="square" anchor="t" lIns="0" rIns="0" tIns="0" bIns="0">
            <a:spAutoFit/>
          </a:bodyPr>
          <a:lstStyle/>
          <a:p>
            <a:pPr algn="l"/>
            <a:r>
              <a:rPr sz="4200" b="1" i="0">
                <a:solidFill>
                  <a:srgbClr val="FFFFFF"/>
                </a:solidFill>
                <a:latin typeface="Cambria"/>
              </a:rPr>
              <a:t>Culture as a Bridge</a:t>
            </a:r>
          </a:p>
        </p:txBody>
      </p:sp>
      <p:sp>
        <p:nvSpPr>
          <p:cNvPr id="6" name="TextBox 5"/>
          <p:cNvSpPr txBox="1"/>
          <p:nvPr/>
        </p:nvSpPr>
        <p:spPr>
          <a:xfrm>
            <a:off x="548640" y="4572000"/>
            <a:ext cx="8046720" cy="822960"/>
          </a:xfrm>
          <a:prstGeom prst="rect">
            <a:avLst/>
          </a:prstGeom>
          <a:noFill/>
        </p:spPr>
        <p:txBody>
          <a:bodyPr wrap="square" anchor="t" lIns="0" rIns="0" tIns="0" bIns="0">
            <a:spAutoFit/>
          </a:bodyPr>
          <a:lstStyle/>
          <a:p>
            <a:pPr algn="l"/>
            <a:r>
              <a:rPr sz="1800" b="0" i="0">
                <a:solidFill>
                  <a:srgbClr val="CADCFC"/>
                </a:solidFill>
                <a:latin typeface="Calibri"/>
              </a:rPr>
              <a:t>How “Pomost” builds social integration through culture – and what we propose to create together with VOFO</a:t>
            </a:r>
          </a:p>
        </p:txBody>
      </p:sp>
      <p:sp>
        <p:nvSpPr>
          <p:cNvPr id="7" name="TextBox 6"/>
          <p:cNvSpPr txBox="1"/>
          <p:nvPr/>
        </p:nvSpPr>
        <p:spPr>
          <a:xfrm>
            <a:off x="548640" y="5669280"/>
            <a:ext cx="6035040" cy="457200"/>
          </a:xfrm>
          <a:prstGeom prst="rect">
            <a:avLst/>
          </a:prstGeom>
          <a:noFill/>
        </p:spPr>
        <p:txBody>
          <a:bodyPr wrap="square" anchor="t" lIns="0" rIns="0" tIns="0" bIns="0">
            <a:spAutoFit/>
          </a:bodyPr>
          <a:lstStyle/>
          <a:p>
            <a:pPr algn="l"/>
            <a:r>
              <a:rPr sz="1400" b="0" i="1">
                <a:solidFill>
                  <a:srgbClr val="F2B705"/>
                </a:solidFill>
                <a:latin typeface="Calibri"/>
              </a:rPr>
              <a:t>CyberHeritage – Bridging Cultures through Tradition and Innovation</a:t>
            </a:r>
          </a:p>
        </p:txBody>
      </p:sp>
      <p:sp>
        <p:nvSpPr>
          <p:cNvPr id="8" name="Rounded Rectangle 7"/>
          <p:cNvSpPr/>
          <p:nvPr/>
        </p:nvSpPr>
        <p:spPr>
          <a:xfrm>
            <a:off x="6858000" y="5440680"/>
            <a:ext cx="1828800" cy="1097280"/>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57_2.jpeg"/>
          <p:cNvPicPr>
            <a:picLocks noChangeAspect="1"/>
          </p:cNvPicPr>
          <p:nvPr/>
        </p:nvPicPr>
        <p:blipFill>
          <a:blip r:embed="rId5"/>
          <a:stretch>
            <a:fillRect/>
          </a:stretch>
        </p:blipFill>
        <p:spPr>
          <a:xfrm>
            <a:off x="7360920" y="5486400"/>
            <a:ext cx="822960" cy="850392"/>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2F6BD6"/>
        </a:solidFill>
        <a:effectLst/>
      </p:bgPr>
    </p:bg>
    <p:spTree>
      <p:nvGrpSpPr>
        <p:cNvPr id="1" name=""/>
        <p:cNvGrpSpPr/>
        <p:nvPr/>
      </p:nvGrpSpPr>
      <p:grpSpPr/>
      <p:sp>
        <p:nvSpPr>
          <p:cNvPr id="2" name="Rectangle 1"/>
          <p:cNvSpPr/>
          <p:nvPr/>
        </p:nvSpPr>
        <p:spPr>
          <a:xfrm>
            <a:off x="274320" y="274320"/>
            <a:ext cx="8595360" cy="63093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p57_2.jpeg"/>
          <p:cNvPicPr>
            <a:picLocks noChangeAspect="1"/>
          </p:cNvPicPr>
          <p:nvPr/>
        </p:nvPicPr>
        <p:blipFill>
          <a:blip r:embed="rId2"/>
          <a:stretch>
            <a:fillRect/>
          </a:stretch>
        </p:blipFill>
        <p:spPr>
          <a:xfrm>
            <a:off x="8001000" y="384048"/>
            <a:ext cx="731520" cy="758952"/>
          </a:xfrm>
          <a:prstGeom prst="rect">
            <a:avLst/>
          </a:prstGeom>
        </p:spPr>
      </p:pic>
      <p:sp>
        <p:nvSpPr>
          <p:cNvPr id="4" name="TextBox 3"/>
          <p:cNvSpPr txBox="1"/>
          <p:nvPr/>
        </p:nvSpPr>
        <p:spPr>
          <a:xfrm>
            <a:off x="548640" y="411480"/>
            <a:ext cx="7315200" cy="731520"/>
          </a:xfrm>
          <a:prstGeom prst="rect">
            <a:avLst/>
          </a:prstGeom>
          <a:noFill/>
        </p:spPr>
        <p:txBody>
          <a:bodyPr wrap="square" anchor="ctr" lIns="0" rIns="0" tIns="0" bIns="0">
            <a:spAutoFit/>
          </a:bodyPr>
          <a:lstStyle/>
          <a:p>
            <a:pPr algn="l"/>
            <a:r>
              <a:rPr sz="3000" b="1" i="0">
                <a:solidFill>
                  <a:srgbClr val="1F3A7A"/>
                </a:solidFill>
                <a:latin typeface="Cambria"/>
              </a:rPr>
              <a:t>Our model: integration through culture</a:t>
            </a:r>
          </a:p>
        </p:txBody>
      </p:sp>
      <p:sp>
        <p:nvSpPr>
          <p:cNvPr id="5" name="TextBox 4"/>
          <p:cNvSpPr txBox="1"/>
          <p:nvPr/>
        </p:nvSpPr>
        <p:spPr>
          <a:xfrm>
            <a:off x="548640" y="1234440"/>
            <a:ext cx="8046720" cy="548640"/>
          </a:xfrm>
          <a:prstGeom prst="rect">
            <a:avLst/>
          </a:prstGeom>
          <a:noFill/>
        </p:spPr>
        <p:txBody>
          <a:bodyPr wrap="square" anchor="t" lIns="0" rIns="0" tIns="0" bIns="0">
            <a:spAutoFit/>
          </a:bodyPr>
          <a:lstStyle/>
          <a:p>
            <a:pPr algn="l"/>
            <a:r>
              <a:rPr sz="1500" b="0" i="1">
                <a:solidFill>
                  <a:srgbClr val="6B7A99"/>
                </a:solidFill>
                <a:latin typeface="Calibri"/>
              </a:rPr>
              <a:t>Culture gives people who rarely meet a shared, safe reason to be together – and a role in which they are needed.</a:t>
            </a:r>
          </a:p>
        </p:txBody>
      </p:sp>
      <p:sp>
        <p:nvSpPr>
          <p:cNvPr id="6" name="Oval 5"/>
          <p:cNvSpPr/>
          <p:nvPr/>
        </p:nvSpPr>
        <p:spPr>
          <a:xfrm>
            <a:off x="960120" y="1965960"/>
            <a:ext cx="1005840" cy="1005840"/>
          </a:xfrm>
          <a:prstGeom prst="ellipse">
            <a:avLst/>
          </a:prstGeom>
          <a:solidFill>
            <a:srgbClr val="2F6BD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3200" b="1">
                <a:solidFill>
                  <a:srgbClr val="FFFFFF"/>
                </a:solidFill>
                <a:latin typeface="Cambria"/>
              </a:rPr>
              <a:t>1</a:t>
            </a:r>
          </a:p>
        </p:txBody>
      </p:sp>
      <p:sp>
        <p:nvSpPr>
          <p:cNvPr id="7" name="TextBox 6"/>
          <p:cNvSpPr txBox="1"/>
          <p:nvPr/>
        </p:nvSpPr>
        <p:spPr>
          <a:xfrm>
            <a:off x="2240280" y="2194560"/>
            <a:ext cx="457200" cy="548640"/>
          </a:xfrm>
          <a:prstGeom prst="rect">
            <a:avLst/>
          </a:prstGeom>
          <a:noFill/>
        </p:spPr>
        <p:txBody>
          <a:bodyPr wrap="square" anchor="ctr" lIns="0" rIns="0" tIns="0" bIns="0">
            <a:spAutoFit/>
          </a:bodyPr>
          <a:lstStyle/>
          <a:p>
            <a:pPr algn="ctr"/>
            <a:r>
              <a:rPr sz="4000" b="0" i="0">
                <a:solidFill>
                  <a:srgbClr val="B8C4DC"/>
                </a:solidFill>
                <a:latin typeface="Calibri"/>
              </a:rPr>
              <a:t>›</a:t>
            </a:r>
          </a:p>
        </p:txBody>
      </p:sp>
      <p:sp>
        <p:nvSpPr>
          <p:cNvPr id="8" name="TextBox 7"/>
          <p:cNvSpPr txBox="1"/>
          <p:nvPr/>
        </p:nvSpPr>
        <p:spPr>
          <a:xfrm>
            <a:off x="548640" y="3108960"/>
            <a:ext cx="1828800" cy="365760"/>
          </a:xfrm>
          <a:prstGeom prst="rect">
            <a:avLst/>
          </a:prstGeom>
          <a:noFill/>
        </p:spPr>
        <p:txBody>
          <a:bodyPr wrap="square" anchor="t" lIns="0" rIns="0" tIns="0" bIns="0">
            <a:spAutoFit/>
          </a:bodyPr>
          <a:lstStyle/>
          <a:p>
            <a:pPr algn="ctr"/>
            <a:r>
              <a:rPr sz="1800" b="1" i="0">
                <a:solidFill>
                  <a:srgbClr val="1F3A7A"/>
                </a:solidFill>
                <a:latin typeface="Cambria"/>
              </a:rPr>
              <a:t>MEET</a:t>
            </a:r>
          </a:p>
        </p:txBody>
      </p:sp>
      <p:sp>
        <p:nvSpPr>
          <p:cNvPr id="9" name="TextBox 8"/>
          <p:cNvSpPr txBox="1"/>
          <p:nvPr/>
        </p:nvSpPr>
        <p:spPr>
          <a:xfrm>
            <a:off x="594360" y="3474720"/>
            <a:ext cx="1737360" cy="1188720"/>
          </a:xfrm>
          <a:prstGeom prst="rect">
            <a:avLst/>
          </a:prstGeom>
          <a:noFill/>
        </p:spPr>
        <p:txBody>
          <a:bodyPr wrap="square" anchor="t" lIns="0" rIns="0" tIns="0" bIns="0">
            <a:spAutoFit/>
          </a:bodyPr>
          <a:lstStyle/>
          <a:p>
            <a:pPr algn="ctr"/>
            <a:r>
              <a:rPr sz="1300" b="0" i="0">
                <a:solidFill>
                  <a:srgbClr val="1B2A4A"/>
                </a:solidFill>
                <a:latin typeface="Calibri"/>
              </a:rPr>
              <a:t>Open, low-threshold activities: workshops, games, celebrations</a:t>
            </a:r>
          </a:p>
        </p:txBody>
      </p:sp>
      <p:sp>
        <p:nvSpPr>
          <p:cNvPr id="10" name="Oval 9"/>
          <p:cNvSpPr/>
          <p:nvPr/>
        </p:nvSpPr>
        <p:spPr>
          <a:xfrm>
            <a:off x="3017520" y="1965960"/>
            <a:ext cx="1005840" cy="1005840"/>
          </a:xfrm>
          <a:prstGeom prst="ellipse">
            <a:avLst/>
          </a:prstGeom>
          <a:solidFill>
            <a:srgbClr val="2E9E4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3200" b="1">
                <a:solidFill>
                  <a:srgbClr val="FFFFFF"/>
                </a:solidFill>
                <a:latin typeface="Cambria"/>
              </a:rPr>
              <a:t>2</a:t>
            </a:r>
          </a:p>
        </p:txBody>
      </p:sp>
      <p:sp>
        <p:nvSpPr>
          <p:cNvPr id="11" name="TextBox 10"/>
          <p:cNvSpPr txBox="1"/>
          <p:nvPr/>
        </p:nvSpPr>
        <p:spPr>
          <a:xfrm>
            <a:off x="4297680" y="2194560"/>
            <a:ext cx="457200" cy="548640"/>
          </a:xfrm>
          <a:prstGeom prst="rect">
            <a:avLst/>
          </a:prstGeom>
          <a:noFill/>
        </p:spPr>
        <p:txBody>
          <a:bodyPr wrap="square" anchor="ctr" lIns="0" rIns="0" tIns="0" bIns="0">
            <a:spAutoFit/>
          </a:bodyPr>
          <a:lstStyle/>
          <a:p>
            <a:pPr algn="ctr"/>
            <a:r>
              <a:rPr sz="4000" b="0" i="0">
                <a:solidFill>
                  <a:srgbClr val="B8C4DC"/>
                </a:solidFill>
                <a:latin typeface="Calibri"/>
              </a:rPr>
              <a:t>›</a:t>
            </a:r>
          </a:p>
        </p:txBody>
      </p:sp>
      <p:sp>
        <p:nvSpPr>
          <p:cNvPr id="12" name="TextBox 11"/>
          <p:cNvSpPr txBox="1"/>
          <p:nvPr/>
        </p:nvSpPr>
        <p:spPr>
          <a:xfrm>
            <a:off x="2606040" y="3108960"/>
            <a:ext cx="1828800" cy="365760"/>
          </a:xfrm>
          <a:prstGeom prst="rect">
            <a:avLst/>
          </a:prstGeom>
          <a:noFill/>
        </p:spPr>
        <p:txBody>
          <a:bodyPr wrap="square" anchor="t" lIns="0" rIns="0" tIns="0" bIns="0">
            <a:spAutoFit/>
          </a:bodyPr>
          <a:lstStyle/>
          <a:p>
            <a:pPr algn="ctr"/>
            <a:r>
              <a:rPr sz="1800" b="1" i="0">
                <a:solidFill>
                  <a:srgbClr val="1F3A7A"/>
                </a:solidFill>
                <a:latin typeface="Cambria"/>
              </a:rPr>
              <a:t>CREATE</a:t>
            </a:r>
          </a:p>
        </p:txBody>
      </p:sp>
      <p:sp>
        <p:nvSpPr>
          <p:cNvPr id="13" name="TextBox 12"/>
          <p:cNvSpPr txBox="1"/>
          <p:nvPr/>
        </p:nvSpPr>
        <p:spPr>
          <a:xfrm>
            <a:off x="2651760" y="3474720"/>
            <a:ext cx="1737360" cy="1188720"/>
          </a:xfrm>
          <a:prstGeom prst="rect">
            <a:avLst/>
          </a:prstGeom>
          <a:noFill/>
        </p:spPr>
        <p:txBody>
          <a:bodyPr wrap="square" anchor="t" lIns="0" rIns="0" tIns="0" bIns="0">
            <a:spAutoFit/>
          </a:bodyPr>
          <a:lstStyle/>
          <a:p>
            <a:pPr algn="ctr"/>
            <a:r>
              <a:rPr sz="1300" b="0" i="0">
                <a:solidFill>
                  <a:srgbClr val="1B2A4A"/>
                </a:solidFill>
                <a:latin typeface="Calibri"/>
              </a:rPr>
              <a:t>Seniors, children, migrants and adults make something together</a:t>
            </a:r>
          </a:p>
        </p:txBody>
      </p:sp>
      <p:sp>
        <p:nvSpPr>
          <p:cNvPr id="14" name="Oval 13"/>
          <p:cNvSpPr/>
          <p:nvPr/>
        </p:nvSpPr>
        <p:spPr>
          <a:xfrm>
            <a:off x="5074920" y="1965960"/>
            <a:ext cx="1005840" cy="1005840"/>
          </a:xfrm>
          <a:prstGeom prst="ellipse">
            <a:avLst/>
          </a:prstGeom>
          <a:solidFill>
            <a:srgbClr val="C99400"/>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3200" b="1">
                <a:solidFill>
                  <a:srgbClr val="FFFFFF"/>
                </a:solidFill>
                <a:latin typeface="Cambria"/>
              </a:rPr>
              <a:t>3</a:t>
            </a:r>
          </a:p>
        </p:txBody>
      </p:sp>
      <p:sp>
        <p:nvSpPr>
          <p:cNvPr id="15" name="TextBox 14"/>
          <p:cNvSpPr txBox="1"/>
          <p:nvPr/>
        </p:nvSpPr>
        <p:spPr>
          <a:xfrm>
            <a:off x="6355079" y="2194560"/>
            <a:ext cx="457200" cy="548640"/>
          </a:xfrm>
          <a:prstGeom prst="rect">
            <a:avLst/>
          </a:prstGeom>
          <a:noFill/>
        </p:spPr>
        <p:txBody>
          <a:bodyPr wrap="square" anchor="ctr" lIns="0" rIns="0" tIns="0" bIns="0">
            <a:spAutoFit/>
          </a:bodyPr>
          <a:lstStyle/>
          <a:p>
            <a:pPr algn="ctr"/>
            <a:r>
              <a:rPr sz="4000" b="0" i="0">
                <a:solidFill>
                  <a:srgbClr val="B8C4DC"/>
                </a:solidFill>
                <a:latin typeface="Calibri"/>
              </a:rPr>
              <a:t>›</a:t>
            </a:r>
          </a:p>
        </p:txBody>
      </p:sp>
      <p:sp>
        <p:nvSpPr>
          <p:cNvPr id="16" name="TextBox 15"/>
          <p:cNvSpPr txBox="1"/>
          <p:nvPr/>
        </p:nvSpPr>
        <p:spPr>
          <a:xfrm>
            <a:off x="4663440" y="3108960"/>
            <a:ext cx="1828800" cy="365760"/>
          </a:xfrm>
          <a:prstGeom prst="rect">
            <a:avLst/>
          </a:prstGeom>
          <a:noFill/>
        </p:spPr>
        <p:txBody>
          <a:bodyPr wrap="square" anchor="t" lIns="0" rIns="0" tIns="0" bIns="0">
            <a:spAutoFit/>
          </a:bodyPr>
          <a:lstStyle/>
          <a:p>
            <a:pPr algn="ctr"/>
            <a:r>
              <a:rPr sz="1800" b="1" i="0">
                <a:solidFill>
                  <a:srgbClr val="1F3A7A"/>
                </a:solidFill>
                <a:latin typeface="Cambria"/>
              </a:rPr>
              <a:t>SHOW</a:t>
            </a:r>
          </a:p>
        </p:txBody>
      </p:sp>
      <p:sp>
        <p:nvSpPr>
          <p:cNvPr id="17" name="TextBox 16"/>
          <p:cNvSpPr txBox="1"/>
          <p:nvPr/>
        </p:nvSpPr>
        <p:spPr>
          <a:xfrm>
            <a:off x="4709159" y="3474720"/>
            <a:ext cx="1737360" cy="1188720"/>
          </a:xfrm>
          <a:prstGeom prst="rect">
            <a:avLst/>
          </a:prstGeom>
          <a:noFill/>
        </p:spPr>
        <p:txBody>
          <a:bodyPr wrap="square" anchor="t" lIns="0" rIns="0" tIns="0" bIns="0">
            <a:spAutoFit/>
          </a:bodyPr>
          <a:lstStyle/>
          <a:p>
            <a:pPr algn="ctr"/>
            <a:r>
              <a:rPr sz="1300" b="0" i="0">
                <a:solidFill>
                  <a:srgbClr val="1B2A4A"/>
                </a:solidFill>
                <a:latin typeface="Calibri"/>
              </a:rPr>
              <a:t>Exhibitions, books, performances – the community sees their work</a:t>
            </a:r>
          </a:p>
        </p:txBody>
      </p:sp>
      <p:sp>
        <p:nvSpPr>
          <p:cNvPr id="18" name="Oval 17"/>
          <p:cNvSpPr/>
          <p:nvPr/>
        </p:nvSpPr>
        <p:spPr>
          <a:xfrm>
            <a:off x="7132320" y="1965960"/>
            <a:ext cx="1005840" cy="1005840"/>
          </a:xfrm>
          <a:prstGeom prst="ellipse">
            <a:avLst/>
          </a:prstGeom>
          <a:solidFill>
            <a:srgbClr val="D7262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3200" b="1">
                <a:solidFill>
                  <a:srgbClr val="FFFFFF"/>
                </a:solidFill>
                <a:latin typeface="Cambria"/>
              </a:rPr>
              <a:t>4</a:t>
            </a:r>
          </a:p>
        </p:txBody>
      </p:sp>
      <p:sp>
        <p:nvSpPr>
          <p:cNvPr id="19" name="TextBox 18"/>
          <p:cNvSpPr txBox="1"/>
          <p:nvPr/>
        </p:nvSpPr>
        <p:spPr>
          <a:xfrm>
            <a:off x="6720840" y="3108960"/>
            <a:ext cx="1828800" cy="365760"/>
          </a:xfrm>
          <a:prstGeom prst="rect">
            <a:avLst/>
          </a:prstGeom>
          <a:noFill/>
        </p:spPr>
        <p:txBody>
          <a:bodyPr wrap="square" anchor="t" lIns="0" rIns="0" tIns="0" bIns="0">
            <a:spAutoFit/>
          </a:bodyPr>
          <a:lstStyle/>
          <a:p>
            <a:pPr algn="ctr"/>
            <a:r>
              <a:rPr sz="1800" b="1" i="0">
                <a:solidFill>
                  <a:srgbClr val="1F3A7A"/>
                </a:solidFill>
                <a:latin typeface="Cambria"/>
              </a:rPr>
              <a:t>BELONG</a:t>
            </a:r>
          </a:p>
        </p:txBody>
      </p:sp>
      <p:sp>
        <p:nvSpPr>
          <p:cNvPr id="20" name="TextBox 19"/>
          <p:cNvSpPr txBox="1"/>
          <p:nvPr/>
        </p:nvSpPr>
        <p:spPr>
          <a:xfrm>
            <a:off x="6766559" y="3474720"/>
            <a:ext cx="1737360" cy="1188720"/>
          </a:xfrm>
          <a:prstGeom prst="rect">
            <a:avLst/>
          </a:prstGeom>
          <a:noFill/>
        </p:spPr>
        <p:txBody>
          <a:bodyPr wrap="square" anchor="t" lIns="0" rIns="0" tIns="0" bIns="0">
            <a:spAutoFit/>
          </a:bodyPr>
          <a:lstStyle/>
          <a:p>
            <a:pPr algn="ctr"/>
            <a:r>
              <a:rPr sz="1300" b="0" i="0">
                <a:solidFill>
                  <a:srgbClr val="1B2A4A"/>
                </a:solidFill>
                <a:latin typeface="Calibri"/>
              </a:rPr>
              <a:t>New roles: volunteer, mentor, leader – lasting ties</a:t>
            </a:r>
          </a:p>
        </p:txBody>
      </p:sp>
      <p:sp>
        <p:nvSpPr>
          <p:cNvPr id="21" name="Rounded Rectangle 20"/>
          <p:cNvSpPr/>
          <p:nvPr/>
        </p:nvSpPr>
        <p:spPr>
          <a:xfrm>
            <a:off x="548640" y="4800600"/>
            <a:ext cx="8046720" cy="1325880"/>
          </a:xfrm>
          <a:prstGeom prst="roundRect">
            <a:avLst>
              <a:gd name="adj" fmla="val 8000"/>
            </a:avLst>
          </a:prstGeom>
          <a:solidFill>
            <a:srgbClr val="EE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77240" y="4892040"/>
            <a:ext cx="7589520" cy="1143000"/>
          </a:xfrm>
          <a:prstGeom prst="rect">
            <a:avLst/>
          </a:prstGeom>
          <a:noFill/>
        </p:spPr>
        <p:txBody>
          <a:bodyPr wrap="square" anchor="ctr" lIns="0" rIns="0" tIns="0" bIns="0">
            <a:spAutoFit/>
          </a:bodyPr>
          <a:lstStyle/>
          <a:p>
            <a:pPr algn="l"/>
            <a:r>
              <a:rPr sz="1400" b="1" i="0">
                <a:solidFill>
                  <a:srgbClr val="1F3A7A"/>
                </a:solidFill>
                <a:latin typeface="Calibri"/>
              </a:rPr>
              <a:t>Who takes part: </a:t>
            </a:r>
            <a:r>
              <a:rPr sz="1400" b="0" i="0">
                <a:solidFill>
                  <a:srgbClr val="1B2A4A"/>
                </a:solidFill>
                <a:latin typeface="Calibri"/>
              </a:rPr>
              <a:t>seniors from the Homini Day Care Home, people at risk of social exclusion (Centre of Social Integration), children from the Baja Land club, young refugees from Ukraine, volunteers and local schools – in one room, around one shared task.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2F6BD6"/>
        </a:solidFill>
        <a:effectLst/>
      </p:bgPr>
    </p:bg>
    <p:spTree>
      <p:nvGrpSpPr>
        <p:cNvPr id="1" name=""/>
        <p:cNvGrpSpPr/>
        <p:nvPr/>
      </p:nvGrpSpPr>
      <p:grpSpPr/>
      <p:sp>
        <p:nvSpPr>
          <p:cNvPr id="2" name="Rectangle 1"/>
          <p:cNvSpPr/>
          <p:nvPr/>
        </p:nvSpPr>
        <p:spPr>
          <a:xfrm>
            <a:off x="274320" y="274320"/>
            <a:ext cx="8595360" cy="63093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p57_2.jpeg"/>
          <p:cNvPicPr>
            <a:picLocks noChangeAspect="1"/>
          </p:cNvPicPr>
          <p:nvPr/>
        </p:nvPicPr>
        <p:blipFill>
          <a:blip r:embed="rId2"/>
          <a:stretch>
            <a:fillRect/>
          </a:stretch>
        </p:blipFill>
        <p:spPr>
          <a:xfrm>
            <a:off x="8001000" y="384048"/>
            <a:ext cx="731520" cy="758952"/>
          </a:xfrm>
          <a:prstGeom prst="rect">
            <a:avLst/>
          </a:prstGeom>
        </p:spPr>
      </p:pic>
      <p:sp>
        <p:nvSpPr>
          <p:cNvPr id="4" name="TextBox 3"/>
          <p:cNvSpPr txBox="1"/>
          <p:nvPr/>
        </p:nvSpPr>
        <p:spPr>
          <a:xfrm>
            <a:off x="548640" y="411480"/>
            <a:ext cx="7315200" cy="731520"/>
          </a:xfrm>
          <a:prstGeom prst="rect">
            <a:avLst/>
          </a:prstGeom>
          <a:noFill/>
        </p:spPr>
        <p:txBody>
          <a:bodyPr wrap="square" anchor="ctr" lIns="0" rIns="0" tIns="0" bIns="0">
            <a:spAutoFit/>
          </a:bodyPr>
          <a:lstStyle/>
          <a:p>
            <a:pPr algn="l"/>
            <a:r>
              <a:rPr sz="3000" b="1" i="0">
                <a:solidFill>
                  <a:srgbClr val="1F3A7A"/>
                </a:solidFill>
                <a:latin typeface="Cambria"/>
              </a:rPr>
              <a:t>It already works in Świebodzin</a:t>
            </a:r>
          </a:p>
        </p:txBody>
      </p:sp>
      <p:pic>
        <p:nvPicPr>
          <p:cNvPr id="5" name="Picture 4" descr="p18_2.jpeg"/>
          <p:cNvPicPr>
            <a:picLocks noChangeAspect="1"/>
          </p:cNvPicPr>
          <p:nvPr/>
        </p:nvPicPr>
        <p:blipFill>
          <a:blip r:embed="rId3"/>
          <a:srcRect t="4225" b="4225"/>
          <a:stretch>
            <a:fillRect/>
          </a:stretch>
        </p:blipFill>
        <p:spPr>
          <a:xfrm>
            <a:off x="548640" y="1325880"/>
            <a:ext cx="2596896" cy="1783080"/>
          </a:xfrm>
          <a:prstGeom prst="rect">
            <a:avLst/>
          </a:prstGeom>
        </p:spPr>
      </p:pic>
      <p:sp>
        <p:nvSpPr>
          <p:cNvPr id="6" name="TextBox 5"/>
          <p:cNvSpPr txBox="1"/>
          <p:nvPr/>
        </p:nvSpPr>
        <p:spPr>
          <a:xfrm>
            <a:off x="548640" y="3172968"/>
            <a:ext cx="2596896" cy="548640"/>
          </a:xfrm>
          <a:prstGeom prst="rect">
            <a:avLst/>
          </a:prstGeom>
          <a:noFill/>
        </p:spPr>
        <p:txBody>
          <a:bodyPr wrap="square" anchor="t" lIns="0" rIns="0" tIns="0" bIns="0">
            <a:spAutoFit/>
          </a:bodyPr>
          <a:lstStyle/>
          <a:p>
            <a:pPr algn="l"/>
            <a:r>
              <a:rPr sz="1300" b="1" i="0">
                <a:solidFill>
                  <a:srgbClr val="1F3A7A"/>
                </a:solidFill>
                <a:latin typeface="Calibri"/>
              </a:rPr>
              <a:t>Graffiti by Polish and English youth</a:t>
            </a:r>
          </a:p>
        </p:txBody>
      </p:sp>
      <p:pic>
        <p:nvPicPr>
          <p:cNvPr id="7" name="Picture 6" descr="p21_0.jpeg"/>
          <p:cNvPicPr>
            <a:picLocks noChangeAspect="1"/>
          </p:cNvPicPr>
          <p:nvPr/>
        </p:nvPicPr>
        <p:blipFill>
          <a:blip r:embed="rId4"/>
          <a:srcRect l="1682" r="1682"/>
          <a:stretch>
            <a:fillRect/>
          </a:stretch>
        </p:blipFill>
        <p:spPr>
          <a:xfrm>
            <a:off x="3273552" y="1325880"/>
            <a:ext cx="2596896" cy="1783080"/>
          </a:xfrm>
          <a:prstGeom prst="rect">
            <a:avLst/>
          </a:prstGeom>
        </p:spPr>
      </p:pic>
      <p:sp>
        <p:nvSpPr>
          <p:cNvPr id="8" name="TextBox 7"/>
          <p:cNvSpPr txBox="1"/>
          <p:nvPr/>
        </p:nvSpPr>
        <p:spPr>
          <a:xfrm>
            <a:off x="3273552" y="3172968"/>
            <a:ext cx="2596896" cy="548640"/>
          </a:xfrm>
          <a:prstGeom prst="rect">
            <a:avLst/>
          </a:prstGeom>
          <a:noFill/>
        </p:spPr>
        <p:txBody>
          <a:bodyPr wrap="square" anchor="t" lIns="0" rIns="0" tIns="0" bIns="0">
            <a:spAutoFit/>
          </a:bodyPr>
          <a:lstStyle/>
          <a:p>
            <a:pPr algn="l"/>
            <a:r>
              <a:rPr sz="1300" b="1" i="0">
                <a:solidFill>
                  <a:srgbClr val="1F3A7A"/>
                </a:solidFill>
                <a:latin typeface="Calibri"/>
              </a:rPr>
              <a:t>“Salem Alejkum” – intercultural youth project</a:t>
            </a:r>
          </a:p>
        </p:txBody>
      </p:sp>
      <p:pic>
        <p:nvPicPr>
          <p:cNvPr id="9" name="Picture 8" descr="p29_3.jpeg"/>
          <p:cNvPicPr>
            <a:picLocks noChangeAspect="1"/>
          </p:cNvPicPr>
          <p:nvPr/>
        </p:nvPicPr>
        <p:blipFill>
          <a:blip r:embed="rId5"/>
          <a:srcRect t="4225" b="4225"/>
          <a:stretch>
            <a:fillRect/>
          </a:stretch>
        </p:blipFill>
        <p:spPr>
          <a:xfrm>
            <a:off x="5998464" y="1325880"/>
            <a:ext cx="2596896" cy="1783080"/>
          </a:xfrm>
          <a:prstGeom prst="rect">
            <a:avLst/>
          </a:prstGeom>
        </p:spPr>
      </p:pic>
      <p:sp>
        <p:nvSpPr>
          <p:cNvPr id="10" name="TextBox 9"/>
          <p:cNvSpPr txBox="1"/>
          <p:nvPr/>
        </p:nvSpPr>
        <p:spPr>
          <a:xfrm>
            <a:off x="5998464" y="3172968"/>
            <a:ext cx="2596896" cy="548640"/>
          </a:xfrm>
          <a:prstGeom prst="rect">
            <a:avLst/>
          </a:prstGeom>
          <a:noFill/>
        </p:spPr>
        <p:txBody>
          <a:bodyPr wrap="square" anchor="t" lIns="0" rIns="0" tIns="0" bIns="0">
            <a:spAutoFit/>
          </a:bodyPr>
          <a:lstStyle/>
          <a:p>
            <a:pPr algn="l"/>
            <a:r>
              <a:rPr sz="1300" b="1" i="0">
                <a:solidFill>
                  <a:srgbClr val="1F3A7A"/>
                </a:solidFill>
                <a:latin typeface="Calibri"/>
              </a:rPr>
              <a:t>Grundtvig – handicrafts of 8 countries</a:t>
            </a:r>
          </a:p>
        </p:txBody>
      </p:sp>
      <p:pic>
        <p:nvPicPr>
          <p:cNvPr id="11" name="Picture 10" descr="p52_1.jpeg"/>
          <p:cNvPicPr>
            <a:picLocks noChangeAspect="1"/>
          </p:cNvPicPr>
          <p:nvPr/>
        </p:nvPicPr>
        <p:blipFill>
          <a:blip r:embed="rId6"/>
          <a:srcRect t="24252" b="24252"/>
          <a:stretch>
            <a:fillRect/>
          </a:stretch>
        </p:blipFill>
        <p:spPr>
          <a:xfrm>
            <a:off x="548640" y="3931920"/>
            <a:ext cx="2596896" cy="1783080"/>
          </a:xfrm>
          <a:prstGeom prst="rect">
            <a:avLst/>
          </a:prstGeom>
        </p:spPr>
      </p:pic>
      <p:sp>
        <p:nvSpPr>
          <p:cNvPr id="12" name="TextBox 11"/>
          <p:cNvSpPr txBox="1"/>
          <p:nvPr/>
        </p:nvSpPr>
        <p:spPr>
          <a:xfrm>
            <a:off x="548640" y="5779008"/>
            <a:ext cx="2596896" cy="548640"/>
          </a:xfrm>
          <a:prstGeom prst="rect">
            <a:avLst/>
          </a:prstGeom>
          <a:noFill/>
        </p:spPr>
        <p:txBody>
          <a:bodyPr wrap="square" anchor="t" lIns="0" rIns="0" tIns="0" bIns="0">
            <a:spAutoFit/>
          </a:bodyPr>
          <a:lstStyle/>
          <a:p>
            <a:pPr algn="l"/>
            <a:r>
              <a:rPr sz="1300" b="1" i="0">
                <a:solidFill>
                  <a:srgbClr val="1F3A7A"/>
                </a:solidFill>
                <a:latin typeface="Calibri"/>
              </a:rPr>
              <a:t>Seniors teach crafts to children</a:t>
            </a:r>
          </a:p>
        </p:txBody>
      </p:sp>
      <p:pic>
        <p:nvPicPr>
          <p:cNvPr id="13" name="Picture 12" descr="p55_2.jpeg"/>
          <p:cNvPicPr>
            <a:picLocks noChangeAspect="1"/>
          </p:cNvPicPr>
          <p:nvPr/>
        </p:nvPicPr>
        <p:blipFill>
          <a:blip r:embed="rId7"/>
          <a:srcRect t="4225" b="4225"/>
          <a:stretch>
            <a:fillRect/>
          </a:stretch>
        </p:blipFill>
        <p:spPr>
          <a:xfrm>
            <a:off x="3273552" y="3931920"/>
            <a:ext cx="2596896" cy="1783080"/>
          </a:xfrm>
          <a:prstGeom prst="rect">
            <a:avLst/>
          </a:prstGeom>
        </p:spPr>
      </p:pic>
      <p:sp>
        <p:nvSpPr>
          <p:cNvPr id="14" name="TextBox 13"/>
          <p:cNvSpPr txBox="1"/>
          <p:nvPr/>
        </p:nvSpPr>
        <p:spPr>
          <a:xfrm>
            <a:off x="3273552" y="5779008"/>
            <a:ext cx="2596896" cy="548640"/>
          </a:xfrm>
          <a:prstGeom prst="rect">
            <a:avLst/>
          </a:prstGeom>
          <a:noFill/>
        </p:spPr>
        <p:txBody>
          <a:bodyPr wrap="square" anchor="t" lIns="0" rIns="0" tIns="0" bIns="0">
            <a:spAutoFit/>
          </a:bodyPr>
          <a:lstStyle/>
          <a:p>
            <a:pPr algn="l"/>
            <a:r>
              <a:rPr sz="1300" b="1" i="0">
                <a:solidFill>
                  <a:srgbClr val="1F3A7A"/>
                </a:solidFill>
                <a:latin typeface="Calibri"/>
              </a:rPr>
              <a:t>Shared workshops across generations</a:t>
            </a:r>
          </a:p>
        </p:txBody>
      </p:sp>
      <p:pic>
        <p:nvPicPr>
          <p:cNvPr id="15" name="Picture 14" descr="p56_2.jpeg"/>
          <p:cNvPicPr>
            <a:picLocks noChangeAspect="1"/>
          </p:cNvPicPr>
          <p:nvPr/>
        </p:nvPicPr>
        <p:blipFill>
          <a:blip r:embed="rId8"/>
          <a:srcRect t="20114" b="20114"/>
          <a:stretch>
            <a:fillRect/>
          </a:stretch>
        </p:blipFill>
        <p:spPr>
          <a:xfrm>
            <a:off x="5998464" y="3931920"/>
            <a:ext cx="2596896" cy="1783080"/>
          </a:xfrm>
          <a:prstGeom prst="rect">
            <a:avLst/>
          </a:prstGeom>
        </p:spPr>
      </p:pic>
      <p:sp>
        <p:nvSpPr>
          <p:cNvPr id="16" name="TextBox 15"/>
          <p:cNvSpPr txBox="1"/>
          <p:nvPr/>
        </p:nvSpPr>
        <p:spPr>
          <a:xfrm>
            <a:off x="5998464" y="5779008"/>
            <a:ext cx="2596896" cy="548640"/>
          </a:xfrm>
          <a:prstGeom prst="rect">
            <a:avLst/>
          </a:prstGeom>
          <a:noFill/>
        </p:spPr>
        <p:txBody>
          <a:bodyPr wrap="square" anchor="t" lIns="0" rIns="0" tIns="0" bIns="0">
            <a:spAutoFit/>
          </a:bodyPr>
          <a:lstStyle/>
          <a:p>
            <a:pPr algn="l"/>
            <a:r>
              <a:rPr sz="1300" b="1" i="0">
                <a:solidFill>
                  <a:srgbClr val="1F3A7A"/>
                </a:solidFill>
                <a:latin typeface="Calibri"/>
              </a:rPr>
              <a:t>Book of Memories: “A World Without Cell Phones”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2F6BD6"/>
        </a:solidFill>
        <a:effectLst/>
      </p:bgPr>
    </p:bg>
    <p:spTree>
      <p:nvGrpSpPr>
        <p:cNvPr id="1" name=""/>
        <p:cNvGrpSpPr/>
        <p:nvPr/>
      </p:nvGrpSpPr>
      <p:grpSpPr/>
      <p:sp>
        <p:nvSpPr>
          <p:cNvPr id="2" name="Rectangle 1"/>
          <p:cNvSpPr/>
          <p:nvPr/>
        </p:nvSpPr>
        <p:spPr>
          <a:xfrm>
            <a:off x="274320" y="274320"/>
            <a:ext cx="8595360" cy="63093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p57_2.jpeg"/>
          <p:cNvPicPr>
            <a:picLocks noChangeAspect="1"/>
          </p:cNvPicPr>
          <p:nvPr/>
        </p:nvPicPr>
        <p:blipFill>
          <a:blip r:embed="rId2"/>
          <a:stretch>
            <a:fillRect/>
          </a:stretch>
        </p:blipFill>
        <p:spPr>
          <a:xfrm>
            <a:off x="8001000" y="384048"/>
            <a:ext cx="731520" cy="758952"/>
          </a:xfrm>
          <a:prstGeom prst="rect">
            <a:avLst/>
          </a:prstGeom>
        </p:spPr>
      </p:pic>
      <p:sp>
        <p:nvSpPr>
          <p:cNvPr id="4" name="TextBox 3"/>
          <p:cNvSpPr txBox="1"/>
          <p:nvPr/>
        </p:nvSpPr>
        <p:spPr>
          <a:xfrm>
            <a:off x="548640" y="411480"/>
            <a:ext cx="7315200" cy="731520"/>
          </a:xfrm>
          <a:prstGeom prst="rect">
            <a:avLst/>
          </a:prstGeom>
          <a:noFill/>
        </p:spPr>
        <p:txBody>
          <a:bodyPr wrap="square" anchor="ctr" lIns="0" rIns="0" tIns="0" bIns="0">
            <a:spAutoFit/>
          </a:bodyPr>
          <a:lstStyle/>
          <a:p>
            <a:pPr algn="l"/>
            <a:r>
              <a:rPr sz="3000" b="1" i="0">
                <a:solidFill>
                  <a:srgbClr val="1F3A7A"/>
                </a:solidFill>
                <a:latin typeface="Cambria"/>
              </a:rPr>
              <a:t>CyberHeritage at a glance</a:t>
            </a:r>
          </a:p>
        </p:txBody>
      </p:sp>
      <p:sp>
        <p:nvSpPr>
          <p:cNvPr id="5" name="TextBox 4"/>
          <p:cNvSpPr txBox="1"/>
          <p:nvPr/>
        </p:nvSpPr>
        <p:spPr>
          <a:xfrm>
            <a:off x="548640" y="1188720"/>
            <a:ext cx="7315200" cy="411480"/>
          </a:xfrm>
          <a:prstGeom prst="rect">
            <a:avLst/>
          </a:prstGeom>
          <a:noFill/>
        </p:spPr>
        <p:txBody>
          <a:bodyPr wrap="square" anchor="t" lIns="0" rIns="0" tIns="0" bIns="0">
            <a:spAutoFit/>
          </a:bodyPr>
          <a:lstStyle/>
          <a:p>
            <a:pPr algn="l"/>
            <a:r>
              <a:rPr sz="1600" b="0" i="0">
                <a:solidFill>
                  <a:srgbClr val="6B7A99"/>
                </a:solidFill>
                <a:latin typeface="Calibri"/>
              </a:rPr>
              <a:t>“Pomost” (Poland) + VOFO – Norwegian Association for Adult Learning</a:t>
            </a:r>
          </a:p>
        </p:txBody>
      </p:sp>
      <p:sp>
        <p:nvSpPr>
          <p:cNvPr id="6" name="Rounded Rectangle 5"/>
          <p:cNvSpPr/>
          <p:nvPr/>
        </p:nvSpPr>
        <p:spPr>
          <a:xfrm>
            <a:off x="548640" y="1828800"/>
            <a:ext cx="3931920" cy="1508760"/>
          </a:xfrm>
          <a:prstGeom prst="roundRect">
            <a:avLst>
              <a:gd name="adj" fmla="val 8000"/>
            </a:avLst>
          </a:prstGeom>
          <a:solidFill>
            <a:srgbClr val="EE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1938528"/>
            <a:ext cx="3474720" cy="777240"/>
          </a:xfrm>
          <a:prstGeom prst="rect">
            <a:avLst/>
          </a:prstGeom>
          <a:noFill/>
        </p:spPr>
        <p:txBody>
          <a:bodyPr wrap="square" anchor="t" lIns="0" rIns="0" tIns="0" bIns="0">
            <a:spAutoFit/>
          </a:bodyPr>
          <a:lstStyle/>
          <a:p>
            <a:pPr algn="l"/>
            <a:r>
              <a:rPr sz="4400" b="1" i="0">
                <a:solidFill>
                  <a:srgbClr val="2F6BD6"/>
                </a:solidFill>
                <a:latin typeface="Cambria"/>
              </a:rPr>
              <a:t>200</a:t>
            </a:r>
          </a:p>
        </p:txBody>
      </p:sp>
      <p:sp>
        <p:nvSpPr>
          <p:cNvPr id="8" name="TextBox 7"/>
          <p:cNvSpPr txBox="1"/>
          <p:nvPr/>
        </p:nvSpPr>
        <p:spPr>
          <a:xfrm>
            <a:off x="777240" y="2788920"/>
            <a:ext cx="3474720" cy="457200"/>
          </a:xfrm>
          <a:prstGeom prst="rect">
            <a:avLst/>
          </a:prstGeom>
          <a:noFill/>
        </p:spPr>
        <p:txBody>
          <a:bodyPr wrap="square" anchor="t" lIns="0" rIns="0" tIns="0" bIns="0">
            <a:spAutoFit/>
          </a:bodyPr>
          <a:lstStyle/>
          <a:p>
            <a:pPr algn="l"/>
            <a:r>
              <a:rPr sz="1500" b="0" i="0">
                <a:solidFill>
                  <a:srgbClr val="1B2A4A"/>
                </a:solidFill>
                <a:latin typeface="Calibri"/>
              </a:rPr>
              <a:t>participants of all generations</a:t>
            </a:r>
          </a:p>
        </p:txBody>
      </p:sp>
      <p:sp>
        <p:nvSpPr>
          <p:cNvPr id="9" name="Rounded Rectangle 8"/>
          <p:cNvSpPr/>
          <p:nvPr/>
        </p:nvSpPr>
        <p:spPr>
          <a:xfrm>
            <a:off x="4663440" y="1828800"/>
            <a:ext cx="3931920" cy="1508760"/>
          </a:xfrm>
          <a:prstGeom prst="roundRect">
            <a:avLst>
              <a:gd name="adj" fmla="val 8000"/>
            </a:avLst>
          </a:prstGeom>
          <a:solidFill>
            <a:srgbClr val="EE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892040" y="1938528"/>
            <a:ext cx="3474720" cy="777240"/>
          </a:xfrm>
          <a:prstGeom prst="rect">
            <a:avLst/>
          </a:prstGeom>
          <a:noFill/>
        </p:spPr>
        <p:txBody>
          <a:bodyPr wrap="square" anchor="t" lIns="0" rIns="0" tIns="0" bIns="0">
            <a:spAutoFit/>
          </a:bodyPr>
          <a:lstStyle/>
          <a:p>
            <a:pPr algn="l"/>
            <a:r>
              <a:rPr sz="4400" b="1" i="0">
                <a:solidFill>
                  <a:srgbClr val="2E9E44"/>
                </a:solidFill>
                <a:latin typeface="Cambria"/>
              </a:rPr>
              <a:t>360 h</a:t>
            </a:r>
          </a:p>
        </p:txBody>
      </p:sp>
      <p:sp>
        <p:nvSpPr>
          <p:cNvPr id="11" name="TextBox 10"/>
          <p:cNvSpPr txBox="1"/>
          <p:nvPr/>
        </p:nvSpPr>
        <p:spPr>
          <a:xfrm>
            <a:off x="4892040" y="2788920"/>
            <a:ext cx="3474720" cy="457200"/>
          </a:xfrm>
          <a:prstGeom prst="rect">
            <a:avLst/>
          </a:prstGeom>
          <a:noFill/>
        </p:spPr>
        <p:txBody>
          <a:bodyPr wrap="square" anchor="t" lIns="0" rIns="0" tIns="0" bIns="0">
            <a:spAutoFit/>
          </a:bodyPr>
          <a:lstStyle/>
          <a:p>
            <a:pPr algn="l"/>
            <a:r>
              <a:rPr sz="1500" b="0" i="0">
                <a:solidFill>
                  <a:srgbClr val="1B2A4A"/>
                </a:solidFill>
                <a:latin typeface="Calibri"/>
              </a:rPr>
              <a:t>cultural heritage workshops</a:t>
            </a:r>
          </a:p>
        </p:txBody>
      </p:sp>
      <p:sp>
        <p:nvSpPr>
          <p:cNvPr id="12" name="Rounded Rectangle 11"/>
          <p:cNvSpPr/>
          <p:nvPr/>
        </p:nvSpPr>
        <p:spPr>
          <a:xfrm>
            <a:off x="548640" y="3520440"/>
            <a:ext cx="3931920" cy="1508760"/>
          </a:xfrm>
          <a:prstGeom prst="roundRect">
            <a:avLst>
              <a:gd name="adj" fmla="val 8000"/>
            </a:avLst>
          </a:prstGeom>
          <a:solidFill>
            <a:srgbClr val="EE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77240" y="3630168"/>
            <a:ext cx="3474720" cy="777240"/>
          </a:xfrm>
          <a:prstGeom prst="rect">
            <a:avLst/>
          </a:prstGeom>
          <a:noFill/>
        </p:spPr>
        <p:txBody>
          <a:bodyPr wrap="square" anchor="t" lIns="0" rIns="0" tIns="0" bIns="0">
            <a:spAutoFit/>
          </a:bodyPr>
          <a:lstStyle/>
          <a:p>
            <a:pPr algn="l"/>
            <a:r>
              <a:rPr sz="4400" b="1" i="0">
                <a:solidFill>
                  <a:srgbClr val="D7262B"/>
                </a:solidFill>
                <a:latin typeface="Cambria"/>
              </a:rPr>
              <a:t>180 h</a:t>
            </a:r>
          </a:p>
        </p:txBody>
      </p:sp>
      <p:sp>
        <p:nvSpPr>
          <p:cNvPr id="14" name="TextBox 13"/>
          <p:cNvSpPr txBox="1"/>
          <p:nvPr/>
        </p:nvSpPr>
        <p:spPr>
          <a:xfrm>
            <a:off x="777240" y="4480560"/>
            <a:ext cx="3474720" cy="457200"/>
          </a:xfrm>
          <a:prstGeom prst="rect">
            <a:avLst/>
          </a:prstGeom>
          <a:noFill/>
        </p:spPr>
        <p:txBody>
          <a:bodyPr wrap="square" anchor="t" lIns="0" rIns="0" tIns="0" bIns="0">
            <a:spAutoFit/>
          </a:bodyPr>
          <a:lstStyle/>
          <a:p>
            <a:pPr algn="l"/>
            <a:r>
              <a:rPr sz="1500" b="0" i="0">
                <a:solidFill>
                  <a:srgbClr val="1B2A4A"/>
                </a:solidFill>
                <a:latin typeface="Calibri"/>
              </a:rPr>
              <a:t>digital skills workshops for seniors</a:t>
            </a:r>
          </a:p>
        </p:txBody>
      </p:sp>
      <p:sp>
        <p:nvSpPr>
          <p:cNvPr id="15" name="Rounded Rectangle 14"/>
          <p:cNvSpPr/>
          <p:nvPr/>
        </p:nvSpPr>
        <p:spPr>
          <a:xfrm>
            <a:off x="4663440" y="3520440"/>
            <a:ext cx="3931920" cy="1508760"/>
          </a:xfrm>
          <a:prstGeom prst="roundRect">
            <a:avLst>
              <a:gd name="adj" fmla="val 8000"/>
            </a:avLst>
          </a:prstGeom>
          <a:solidFill>
            <a:srgbClr val="EE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892040" y="3630168"/>
            <a:ext cx="3474720" cy="777240"/>
          </a:xfrm>
          <a:prstGeom prst="rect">
            <a:avLst/>
          </a:prstGeom>
          <a:noFill/>
        </p:spPr>
        <p:txBody>
          <a:bodyPr wrap="square" anchor="t" lIns="0" rIns="0" tIns="0" bIns="0">
            <a:spAutoFit/>
          </a:bodyPr>
          <a:lstStyle/>
          <a:p>
            <a:pPr algn="l"/>
            <a:r>
              <a:rPr sz="4400" b="1" i="0">
                <a:solidFill>
                  <a:srgbClr val="C99400"/>
                </a:solidFill>
                <a:latin typeface="Cambria"/>
              </a:rPr>
              <a:t>1 + 1</a:t>
            </a:r>
          </a:p>
        </p:txBody>
      </p:sp>
      <p:sp>
        <p:nvSpPr>
          <p:cNvPr id="17" name="TextBox 16"/>
          <p:cNvSpPr txBox="1"/>
          <p:nvPr/>
        </p:nvSpPr>
        <p:spPr>
          <a:xfrm>
            <a:off x="4892040" y="4480560"/>
            <a:ext cx="3474720" cy="457200"/>
          </a:xfrm>
          <a:prstGeom prst="rect">
            <a:avLst/>
          </a:prstGeom>
          <a:noFill/>
        </p:spPr>
        <p:txBody>
          <a:bodyPr wrap="square" anchor="t" lIns="0" rIns="0" tIns="0" bIns="0">
            <a:spAutoFit/>
          </a:bodyPr>
          <a:lstStyle/>
          <a:p>
            <a:pPr algn="l"/>
            <a:r>
              <a:rPr sz="1500" b="0" i="0">
                <a:solidFill>
                  <a:srgbClr val="1B2A4A"/>
                </a:solidFill>
                <a:latin typeface="Calibri"/>
              </a:rPr>
              <a:t>handbook and digital platform</a:t>
            </a:r>
          </a:p>
        </p:txBody>
      </p:sp>
      <p:pic>
        <p:nvPicPr>
          <p:cNvPr id="18" name="Picture 17" descr="p57_1.jpeg"/>
          <p:cNvPicPr>
            <a:picLocks noChangeAspect="1"/>
          </p:cNvPicPr>
          <p:nvPr/>
        </p:nvPicPr>
        <p:blipFill>
          <a:blip r:embed="rId3"/>
          <a:stretch>
            <a:fillRect/>
          </a:stretch>
        </p:blipFill>
        <p:spPr>
          <a:xfrm>
            <a:off x="548640" y="5440680"/>
            <a:ext cx="2011680" cy="859536"/>
          </a:xfrm>
          <a:prstGeom prst="rect">
            <a:avLst/>
          </a:prstGeom>
        </p:spPr>
      </p:pic>
      <p:pic>
        <p:nvPicPr>
          <p:cNvPr id="19" name="Picture 18" descr="p57_3.jpeg"/>
          <p:cNvPicPr>
            <a:picLocks noChangeAspect="1"/>
          </p:cNvPicPr>
          <p:nvPr/>
        </p:nvPicPr>
        <p:blipFill>
          <a:blip r:embed="rId4"/>
          <a:stretch>
            <a:fillRect/>
          </a:stretch>
        </p:blipFill>
        <p:spPr>
          <a:xfrm>
            <a:off x="2926080" y="5349240"/>
            <a:ext cx="1783080" cy="996696"/>
          </a:xfrm>
          <a:prstGeom prst="rect">
            <a:avLst/>
          </a:prstGeom>
        </p:spPr>
      </p:pic>
      <p:sp>
        <p:nvSpPr>
          <p:cNvPr id="20" name="TextBox 19"/>
          <p:cNvSpPr txBox="1"/>
          <p:nvPr/>
        </p:nvSpPr>
        <p:spPr>
          <a:xfrm>
            <a:off x="5029200" y="5486400"/>
            <a:ext cx="3017520" cy="731520"/>
          </a:xfrm>
          <a:prstGeom prst="rect">
            <a:avLst/>
          </a:prstGeom>
          <a:noFill/>
        </p:spPr>
        <p:txBody>
          <a:bodyPr wrap="square" anchor="ctr" lIns="0" rIns="0" tIns="0" bIns="0">
            <a:spAutoFit/>
          </a:bodyPr>
          <a:lstStyle/>
          <a:p>
            <a:pPr algn="l"/>
            <a:r>
              <a:rPr sz="1300" b="0" i="1">
                <a:solidFill>
                  <a:srgbClr val="6B7A99"/>
                </a:solidFill>
                <a:latin typeface="Calibri"/>
              </a:rPr>
              <a:t>Application submitted to the EEA and Norway Grants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2F6BD6"/>
        </a:solidFill>
        <a:effectLst/>
      </p:bgPr>
    </p:bg>
    <p:spTree>
      <p:nvGrpSpPr>
        <p:cNvPr id="1" name=""/>
        <p:cNvGrpSpPr/>
        <p:nvPr/>
      </p:nvGrpSpPr>
      <p:grpSpPr/>
      <p:sp>
        <p:nvSpPr>
          <p:cNvPr id="2" name="Rectangle 1"/>
          <p:cNvSpPr/>
          <p:nvPr/>
        </p:nvSpPr>
        <p:spPr>
          <a:xfrm>
            <a:off x="274320" y="274320"/>
            <a:ext cx="8595360" cy="63093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p57_2.jpeg"/>
          <p:cNvPicPr>
            <a:picLocks noChangeAspect="1"/>
          </p:cNvPicPr>
          <p:nvPr/>
        </p:nvPicPr>
        <p:blipFill>
          <a:blip r:embed="rId2"/>
          <a:stretch>
            <a:fillRect/>
          </a:stretch>
        </p:blipFill>
        <p:spPr>
          <a:xfrm>
            <a:off x="8001000" y="384048"/>
            <a:ext cx="731520" cy="758952"/>
          </a:xfrm>
          <a:prstGeom prst="rect">
            <a:avLst/>
          </a:prstGeom>
        </p:spPr>
      </p:pic>
      <p:sp>
        <p:nvSpPr>
          <p:cNvPr id="4" name="TextBox 3"/>
          <p:cNvSpPr txBox="1"/>
          <p:nvPr/>
        </p:nvSpPr>
        <p:spPr>
          <a:xfrm>
            <a:off x="548640" y="411480"/>
            <a:ext cx="7315200" cy="731520"/>
          </a:xfrm>
          <a:prstGeom prst="rect">
            <a:avLst/>
          </a:prstGeom>
          <a:noFill/>
        </p:spPr>
        <p:txBody>
          <a:bodyPr wrap="square" anchor="ctr" lIns="0" rIns="0" tIns="0" bIns="0">
            <a:spAutoFit/>
          </a:bodyPr>
          <a:lstStyle/>
          <a:p>
            <a:pPr algn="l"/>
            <a:r>
              <a:rPr sz="3000" b="1" i="0">
                <a:solidFill>
                  <a:srgbClr val="1F3A7A"/>
                </a:solidFill>
                <a:latin typeface="Cambria"/>
              </a:rPr>
              <a:t>Tradition meets innovation</a:t>
            </a:r>
          </a:p>
        </p:txBody>
      </p:sp>
      <p:sp>
        <p:nvSpPr>
          <p:cNvPr id="5" name="Rounded Rectangle 4"/>
          <p:cNvSpPr/>
          <p:nvPr/>
        </p:nvSpPr>
        <p:spPr>
          <a:xfrm>
            <a:off x="548640" y="1554480"/>
            <a:ext cx="3566160" cy="3383280"/>
          </a:xfrm>
          <a:prstGeom prst="roundRect">
            <a:avLst>
              <a:gd name="adj" fmla="val 8000"/>
            </a:avLst>
          </a:prstGeom>
          <a:solidFill>
            <a:srgbClr val="EE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822959" y="1783080"/>
            <a:ext cx="640080" cy="640080"/>
          </a:xfrm>
          <a:prstGeom prst="ellipse">
            <a:avLst/>
          </a:prstGeom>
          <a:solidFill>
            <a:srgbClr val="2E9E4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a:solidFill>
                  <a:srgbClr val="FFFFFF"/>
                </a:solidFill>
                <a:latin typeface="Cambria"/>
              </a:rPr>
              <a:t>T</a:t>
            </a:r>
          </a:p>
        </p:txBody>
      </p:sp>
      <p:sp>
        <p:nvSpPr>
          <p:cNvPr id="7" name="TextBox 6"/>
          <p:cNvSpPr txBox="1"/>
          <p:nvPr/>
        </p:nvSpPr>
        <p:spPr>
          <a:xfrm>
            <a:off x="1600200" y="1783080"/>
            <a:ext cx="2377440" cy="640080"/>
          </a:xfrm>
          <a:prstGeom prst="rect">
            <a:avLst/>
          </a:prstGeom>
          <a:noFill/>
        </p:spPr>
        <p:txBody>
          <a:bodyPr wrap="square" anchor="ctr" lIns="0" rIns="0" tIns="0" bIns="0">
            <a:spAutoFit/>
          </a:bodyPr>
          <a:lstStyle/>
          <a:p>
            <a:pPr algn="l"/>
            <a:r>
              <a:rPr sz="2000" b="1" i="0">
                <a:solidFill>
                  <a:srgbClr val="1F3A7A"/>
                </a:solidFill>
                <a:latin typeface="Cambria"/>
              </a:rPr>
              <a:t>Seniors share</a:t>
            </a:r>
          </a:p>
        </p:txBody>
      </p:sp>
      <p:sp>
        <p:nvSpPr>
          <p:cNvPr id="8" name="TextBox 7"/>
          <p:cNvSpPr txBox="1"/>
          <p:nvPr/>
        </p:nvSpPr>
        <p:spPr>
          <a:xfrm>
            <a:off x="822959" y="2651760"/>
            <a:ext cx="3108960" cy="2194560"/>
          </a:xfrm>
          <a:prstGeom prst="rect">
            <a:avLst/>
          </a:prstGeom>
          <a:noFill/>
        </p:spPr>
        <p:txBody>
          <a:bodyPr wrap="square" anchor="t" lIns="0" rIns="0" tIns="0" bIns="0">
            <a:spAutoFit/>
          </a:bodyPr>
          <a:lstStyle/>
          <a:p>
            <a:pPr algn="l" marL="228600" indent="-201168">
              <a:spcAft>
                <a:spcPts val="1000"/>
              </a:spcAft>
              <a:buChar char="•"/>
            </a:pPr>
            <a:r>
              <a:rPr sz="1600" b="0" i="0">
                <a:solidFill>
                  <a:srgbClr val="1B2A4A"/>
                </a:solidFill>
                <a:latin typeface="Calibri"/>
              </a:rPr>
              <a:t>traditional crafts: lace, tatting, ornaments</a:t>
            </a:r>
          </a:p>
          <a:p>
            <a:pPr algn="l" marL="228600" indent="-201168">
              <a:spcAft>
                <a:spcPts val="1000"/>
              </a:spcAft>
              <a:buChar char="•"/>
            </a:pPr>
            <a:r>
              <a:rPr sz="1600" b="0" i="0">
                <a:solidFill>
                  <a:srgbClr val="1B2A4A"/>
                </a:solidFill>
                <a:latin typeface="Calibri"/>
              </a:rPr>
              <a:t>local stories and family memories</a:t>
            </a:r>
          </a:p>
          <a:p>
            <a:pPr algn="l" marL="228600" indent="-201168">
              <a:spcAft>
                <a:spcPts val="1000"/>
              </a:spcAft>
              <a:buChar char="•"/>
            </a:pPr>
            <a:r>
              <a:rPr sz="1600" b="0" i="0">
                <a:solidFill>
                  <a:srgbClr val="1B2A4A"/>
                </a:solidFill>
                <a:latin typeface="Calibri"/>
              </a:rPr>
              <a:t>songs, games and recipes</a:t>
            </a:r>
          </a:p>
          <a:p>
            <a:pPr algn="l" marL="228600" indent="-201168">
              <a:spcAft>
                <a:spcPts val="1000"/>
              </a:spcAft>
              <a:buChar char="•"/>
            </a:pPr>
            <a:r>
              <a:rPr sz="1600" b="0" i="0">
                <a:solidFill>
                  <a:srgbClr val="1B2A4A"/>
                </a:solidFill>
                <a:latin typeface="Calibri"/>
              </a:rPr>
              <a:t>history of Świebodzin and its people</a:t>
            </a:r>
          </a:p>
        </p:txBody>
      </p:sp>
      <p:sp>
        <p:nvSpPr>
          <p:cNvPr id="9" name="Rounded Rectangle 8"/>
          <p:cNvSpPr/>
          <p:nvPr/>
        </p:nvSpPr>
        <p:spPr>
          <a:xfrm>
            <a:off x="5029200" y="1554480"/>
            <a:ext cx="3566160" cy="3383280"/>
          </a:xfrm>
          <a:prstGeom prst="roundRect">
            <a:avLst>
              <a:gd name="adj" fmla="val 8000"/>
            </a:avLst>
          </a:prstGeom>
          <a:solidFill>
            <a:srgbClr val="EE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5303520" y="1783080"/>
            <a:ext cx="640080" cy="640080"/>
          </a:xfrm>
          <a:prstGeom prst="ellipse">
            <a:avLst/>
          </a:prstGeom>
          <a:solidFill>
            <a:srgbClr val="2F6BD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a:solidFill>
                  <a:srgbClr val="FFFFFF"/>
                </a:solidFill>
                <a:latin typeface="Cambria"/>
              </a:rPr>
              <a:t>I</a:t>
            </a:r>
          </a:p>
        </p:txBody>
      </p:sp>
      <p:sp>
        <p:nvSpPr>
          <p:cNvPr id="11" name="TextBox 10"/>
          <p:cNvSpPr txBox="1"/>
          <p:nvPr/>
        </p:nvSpPr>
        <p:spPr>
          <a:xfrm>
            <a:off x="6080760" y="1783080"/>
            <a:ext cx="2377440" cy="640080"/>
          </a:xfrm>
          <a:prstGeom prst="rect">
            <a:avLst/>
          </a:prstGeom>
          <a:noFill/>
        </p:spPr>
        <p:txBody>
          <a:bodyPr wrap="square" anchor="ctr" lIns="0" rIns="0" tIns="0" bIns="0">
            <a:spAutoFit/>
          </a:bodyPr>
          <a:lstStyle/>
          <a:p>
            <a:pPr algn="l"/>
            <a:r>
              <a:rPr sz="2000" b="1" i="0">
                <a:solidFill>
                  <a:srgbClr val="1F3A7A"/>
                </a:solidFill>
                <a:latin typeface="Cambria"/>
              </a:rPr>
              <a:t>Young people help</a:t>
            </a:r>
          </a:p>
        </p:txBody>
      </p:sp>
      <p:sp>
        <p:nvSpPr>
          <p:cNvPr id="12" name="TextBox 11"/>
          <p:cNvSpPr txBox="1"/>
          <p:nvPr/>
        </p:nvSpPr>
        <p:spPr>
          <a:xfrm>
            <a:off x="5303520" y="2651760"/>
            <a:ext cx="3108960" cy="2194560"/>
          </a:xfrm>
          <a:prstGeom prst="rect">
            <a:avLst/>
          </a:prstGeom>
          <a:noFill/>
        </p:spPr>
        <p:txBody>
          <a:bodyPr wrap="square" anchor="t" lIns="0" rIns="0" tIns="0" bIns="0">
            <a:spAutoFit/>
          </a:bodyPr>
          <a:lstStyle/>
          <a:p>
            <a:pPr algn="l" marL="228600" indent="-201168">
              <a:spcAft>
                <a:spcPts val="1000"/>
              </a:spcAft>
              <a:buChar char="•"/>
            </a:pPr>
            <a:r>
              <a:rPr sz="1600" b="0" i="0">
                <a:solidFill>
                  <a:srgbClr val="1B2A4A"/>
                </a:solidFill>
                <a:latin typeface="Calibri"/>
              </a:rPr>
              <a:t>photographing and filming heritage</a:t>
            </a:r>
          </a:p>
          <a:p>
            <a:pPr algn="l" marL="228600" indent="-201168">
              <a:spcAft>
                <a:spcPts val="1000"/>
              </a:spcAft>
              <a:buChar char="•"/>
            </a:pPr>
            <a:r>
              <a:rPr sz="1600" b="0" i="0">
                <a:solidFill>
                  <a:srgbClr val="1B2A4A"/>
                </a:solidFill>
                <a:latin typeface="Calibri"/>
              </a:rPr>
              <a:t>smartphone and tablet workshops</a:t>
            </a:r>
          </a:p>
          <a:p>
            <a:pPr algn="l" marL="228600" indent="-201168">
              <a:spcAft>
                <a:spcPts val="1000"/>
              </a:spcAft>
              <a:buChar char="•"/>
            </a:pPr>
            <a:r>
              <a:rPr sz="1600" b="0" i="0">
                <a:solidFill>
                  <a:srgbClr val="1B2A4A"/>
                </a:solidFill>
                <a:latin typeface="Calibri"/>
              </a:rPr>
              <a:t>digital archive on a shared platform</a:t>
            </a:r>
          </a:p>
          <a:p>
            <a:pPr algn="l" marL="228600" indent="-201168">
              <a:spcAft>
                <a:spcPts val="1000"/>
              </a:spcAft>
              <a:buChar char="•"/>
            </a:pPr>
            <a:r>
              <a:rPr sz="1600" b="0" i="0">
                <a:solidFill>
                  <a:srgbClr val="1B2A4A"/>
                </a:solidFill>
                <a:latin typeface="Calibri"/>
              </a:rPr>
              <a:t>online exhibition Poland – Norway</a:t>
            </a:r>
          </a:p>
        </p:txBody>
      </p:sp>
      <p:sp>
        <p:nvSpPr>
          <p:cNvPr id="13" name="Oval 12"/>
          <p:cNvSpPr/>
          <p:nvPr/>
        </p:nvSpPr>
        <p:spPr>
          <a:xfrm>
            <a:off x="4206240" y="3017520"/>
            <a:ext cx="731520" cy="731520"/>
          </a:xfrm>
          <a:prstGeom prst="ellipse">
            <a:avLst/>
          </a:prstGeom>
          <a:solidFill>
            <a:srgbClr val="D7262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400" b="1">
                <a:solidFill>
                  <a:srgbClr val="FFFFFF"/>
                </a:solidFill>
                <a:latin typeface="Cambria"/>
              </a:rPr>
              <a:t>⇄</a:t>
            </a:r>
          </a:p>
        </p:txBody>
      </p:sp>
      <p:sp>
        <p:nvSpPr>
          <p:cNvPr id="14" name="TextBox 13"/>
          <p:cNvSpPr txBox="1"/>
          <p:nvPr/>
        </p:nvSpPr>
        <p:spPr>
          <a:xfrm>
            <a:off x="548640" y="5349240"/>
            <a:ext cx="8046720" cy="457200"/>
          </a:xfrm>
          <a:prstGeom prst="rect">
            <a:avLst/>
          </a:prstGeom>
          <a:noFill/>
        </p:spPr>
        <p:txBody>
          <a:bodyPr wrap="square" anchor="t" lIns="0" rIns="0" tIns="0" bIns="0">
            <a:spAutoFit/>
          </a:bodyPr>
          <a:lstStyle/>
          <a:p>
            <a:pPr algn="ctr"/>
            <a:r>
              <a:rPr sz="1600" b="1" i="1">
                <a:solidFill>
                  <a:srgbClr val="1F3A7A"/>
                </a:solidFill>
                <a:latin typeface="Calibri"/>
              </a:rPr>
              <a:t>Both sides teach – both sides learn.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2F6BD6"/>
        </a:solidFill>
        <a:effectLst/>
      </p:bgPr>
    </p:bg>
    <p:spTree>
      <p:nvGrpSpPr>
        <p:cNvPr id="1" name=""/>
        <p:cNvGrpSpPr/>
        <p:nvPr/>
      </p:nvGrpSpPr>
      <p:grpSpPr/>
      <p:sp>
        <p:nvSpPr>
          <p:cNvPr id="2" name="Rectangle 1"/>
          <p:cNvSpPr/>
          <p:nvPr/>
        </p:nvSpPr>
        <p:spPr>
          <a:xfrm>
            <a:off x="274320" y="274320"/>
            <a:ext cx="8595360" cy="63093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p57_2.jpeg"/>
          <p:cNvPicPr>
            <a:picLocks noChangeAspect="1"/>
          </p:cNvPicPr>
          <p:nvPr/>
        </p:nvPicPr>
        <p:blipFill>
          <a:blip r:embed="rId2"/>
          <a:stretch>
            <a:fillRect/>
          </a:stretch>
        </p:blipFill>
        <p:spPr>
          <a:xfrm>
            <a:off x="8001000" y="384048"/>
            <a:ext cx="731520" cy="758952"/>
          </a:xfrm>
          <a:prstGeom prst="rect">
            <a:avLst/>
          </a:prstGeom>
        </p:spPr>
      </p:pic>
      <p:sp>
        <p:nvSpPr>
          <p:cNvPr id="4" name="TextBox 3"/>
          <p:cNvSpPr txBox="1"/>
          <p:nvPr/>
        </p:nvSpPr>
        <p:spPr>
          <a:xfrm>
            <a:off x="548640" y="411480"/>
            <a:ext cx="7315200" cy="731520"/>
          </a:xfrm>
          <a:prstGeom prst="rect">
            <a:avLst/>
          </a:prstGeom>
          <a:noFill/>
        </p:spPr>
        <p:txBody>
          <a:bodyPr wrap="square" anchor="ctr" lIns="0" rIns="0" tIns="0" bIns="0">
            <a:spAutoFit/>
          </a:bodyPr>
          <a:lstStyle/>
          <a:p>
            <a:pPr algn="l"/>
            <a:r>
              <a:rPr sz="3000" b="1" i="0">
                <a:solidFill>
                  <a:srgbClr val="1F3A7A"/>
                </a:solidFill>
                <a:latin typeface="Cambria"/>
              </a:rPr>
              <a:t>Two partners, one programme</a:t>
            </a:r>
          </a:p>
        </p:txBody>
      </p:sp>
      <p:sp>
        <p:nvSpPr>
          <p:cNvPr id="5" name="Rounded Rectangle 4"/>
          <p:cNvSpPr/>
          <p:nvPr/>
        </p:nvSpPr>
        <p:spPr>
          <a:xfrm>
            <a:off x="548640" y="1371600"/>
            <a:ext cx="2596896" cy="594360"/>
          </a:xfrm>
          <a:prstGeom prst="roundRect">
            <a:avLst>
              <a:gd name="adj" fmla="val 15000"/>
            </a:avLst>
          </a:prstGeom>
          <a:solidFill>
            <a:srgbClr val="D726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371600"/>
            <a:ext cx="2596896" cy="594360"/>
          </a:xfrm>
          <a:prstGeom prst="rect">
            <a:avLst/>
          </a:prstGeom>
          <a:noFill/>
        </p:spPr>
        <p:txBody>
          <a:bodyPr wrap="square" anchor="ctr" lIns="0" rIns="0" tIns="0" bIns="0">
            <a:spAutoFit/>
          </a:bodyPr>
          <a:lstStyle/>
          <a:p>
            <a:pPr algn="ctr"/>
            <a:r>
              <a:rPr sz="1700" b="1" i="0">
                <a:solidFill>
                  <a:srgbClr val="FFFFFF"/>
                </a:solidFill>
                <a:latin typeface="Cambria"/>
              </a:rPr>
              <a:t>“Pomost” – Poland</a:t>
            </a:r>
          </a:p>
        </p:txBody>
      </p:sp>
      <p:sp>
        <p:nvSpPr>
          <p:cNvPr id="7" name="Rounded Rectangle 6"/>
          <p:cNvSpPr/>
          <p:nvPr/>
        </p:nvSpPr>
        <p:spPr>
          <a:xfrm>
            <a:off x="548640" y="2103120"/>
            <a:ext cx="2596896" cy="3291840"/>
          </a:xfrm>
          <a:prstGeom prst="roundRect">
            <a:avLst>
              <a:gd name="adj" fmla="val 6000"/>
            </a:avLst>
          </a:prstGeom>
          <a:solidFill>
            <a:srgbClr val="EE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2286000"/>
            <a:ext cx="2286000" cy="2926080"/>
          </a:xfrm>
          <a:prstGeom prst="rect">
            <a:avLst/>
          </a:prstGeom>
          <a:noFill/>
        </p:spPr>
        <p:txBody>
          <a:bodyPr wrap="square" anchor="t" lIns="0" rIns="0" tIns="0" bIns="0">
            <a:spAutoFit/>
          </a:bodyPr>
          <a:lstStyle/>
          <a:p>
            <a:pPr algn="l" marL="228600" indent="-201168">
              <a:spcAft>
                <a:spcPts val="1200"/>
              </a:spcAft>
              <a:buChar char="•"/>
            </a:pPr>
            <a:r>
              <a:rPr sz="1500" b="0" i="0">
                <a:solidFill>
                  <a:srgbClr val="1B2A4A"/>
                </a:solidFill>
                <a:latin typeface="Calibri"/>
              </a:rPr>
              <a:t>recruits participants from our units</a:t>
            </a:r>
          </a:p>
          <a:p>
            <a:pPr algn="l" marL="228600" indent="-201168">
              <a:spcAft>
                <a:spcPts val="1200"/>
              </a:spcAft>
              <a:buChar char="•"/>
            </a:pPr>
            <a:r>
              <a:rPr sz="1500" b="0" i="0">
                <a:solidFill>
                  <a:srgbClr val="1B2A4A"/>
                </a:solidFill>
                <a:latin typeface="Calibri"/>
              </a:rPr>
              <a:t>runs heritage and digital workshops</a:t>
            </a:r>
          </a:p>
          <a:p>
            <a:pPr algn="l" marL="228600" indent="-201168">
              <a:spcAft>
                <a:spcPts val="1200"/>
              </a:spcAft>
              <a:buChar char="•"/>
            </a:pPr>
            <a:r>
              <a:rPr sz="1500" b="0" i="0">
                <a:solidFill>
                  <a:srgbClr val="1B2A4A"/>
                </a:solidFill>
                <a:latin typeface="Calibri"/>
              </a:rPr>
              <a:t>Intergenerational Education Center as the base</a:t>
            </a:r>
          </a:p>
          <a:p>
            <a:pPr algn="l" marL="228600" indent="-201168">
              <a:spcAft>
                <a:spcPts val="1200"/>
              </a:spcAft>
              <a:buChar char="•"/>
            </a:pPr>
            <a:r>
              <a:rPr sz="1500" b="0" i="0">
                <a:solidFill>
                  <a:srgbClr val="1B2A4A"/>
                </a:solidFill>
                <a:latin typeface="Calibri"/>
              </a:rPr>
              <a:t>exhibitions and events in Świebodzin</a:t>
            </a:r>
          </a:p>
        </p:txBody>
      </p:sp>
      <p:sp>
        <p:nvSpPr>
          <p:cNvPr id="9" name="Rounded Rectangle 8"/>
          <p:cNvSpPr/>
          <p:nvPr/>
        </p:nvSpPr>
        <p:spPr>
          <a:xfrm>
            <a:off x="3273552" y="1371600"/>
            <a:ext cx="2596896" cy="594360"/>
          </a:xfrm>
          <a:prstGeom prst="roundRect">
            <a:avLst>
              <a:gd name="adj" fmla="val 15000"/>
            </a:avLst>
          </a:prstGeom>
          <a:solidFill>
            <a:srgbClr val="2F6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273552" y="1371600"/>
            <a:ext cx="2596896" cy="594360"/>
          </a:xfrm>
          <a:prstGeom prst="rect">
            <a:avLst/>
          </a:prstGeom>
          <a:noFill/>
        </p:spPr>
        <p:txBody>
          <a:bodyPr wrap="square" anchor="ctr" lIns="0" rIns="0" tIns="0" bIns="0">
            <a:spAutoFit/>
          </a:bodyPr>
          <a:lstStyle/>
          <a:p>
            <a:pPr algn="ctr"/>
            <a:r>
              <a:rPr sz="1700" b="1" i="0">
                <a:solidFill>
                  <a:srgbClr val="FFFFFF"/>
                </a:solidFill>
                <a:latin typeface="Cambria"/>
              </a:rPr>
              <a:t>VOFO – Norway</a:t>
            </a:r>
          </a:p>
        </p:txBody>
      </p:sp>
      <p:sp>
        <p:nvSpPr>
          <p:cNvPr id="11" name="Rounded Rectangle 10"/>
          <p:cNvSpPr/>
          <p:nvPr/>
        </p:nvSpPr>
        <p:spPr>
          <a:xfrm>
            <a:off x="3273552" y="2103120"/>
            <a:ext cx="2596896" cy="3291840"/>
          </a:xfrm>
          <a:prstGeom prst="roundRect">
            <a:avLst>
              <a:gd name="adj" fmla="val 6000"/>
            </a:avLst>
          </a:prstGeom>
          <a:solidFill>
            <a:srgbClr val="EE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456432" y="2286000"/>
            <a:ext cx="2286000" cy="2926080"/>
          </a:xfrm>
          <a:prstGeom prst="rect">
            <a:avLst/>
          </a:prstGeom>
          <a:noFill/>
        </p:spPr>
        <p:txBody>
          <a:bodyPr wrap="square" anchor="t" lIns="0" rIns="0" tIns="0" bIns="0">
            <a:spAutoFit/>
          </a:bodyPr>
          <a:lstStyle/>
          <a:p>
            <a:pPr algn="l" marL="228600" indent="-201168">
              <a:spcAft>
                <a:spcPts val="1200"/>
              </a:spcAft>
              <a:buChar char="•"/>
            </a:pPr>
            <a:r>
              <a:rPr sz="1500" b="0" i="0">
                <a:solidFill>
                  <a:srgbClr val="1B2A4A"/>
                </a:solidFill>
                <a:latin typeface="Calibri"/>
              </a:rPr>
              <a:t>know-how in adult and informal learning</a:t>
            </a:r>
          </a:p>
          <a:p>
            <a:pPr algn="l" marL="228600" indent="-201168">
              <a:spcAft>
                <a:spcPts val="1200"/>
              </a:spcAft>
              <a:buChar char="•"/>
            </a:pPr>
            <a:r>
              <a:rPr sz="1500" b="0" i="0">
                <a:solidFill>
                  <a:srgbClr val="1B2A4A"/>
                </a:solidFill>
                <a:latin typeface="Calibri"/>
              </a:rPr>
              <a:t>study circle method</a:t>
            </a:r>
          </a:p>
          <a:p>
            <a:pPr algn="l" marL="228600" indent="-201168">
              <a:spcAft>
                <a:spcPts val="1200"/>
              </a:spcAft>
              <a:buChar char="•"/>
            </a:pPr>
            <a:r>
              <a:rPr sz="1500" b="0" i="0">
                <a:solidFill>
                  <a:srgbClr val="1B2A4A"/>
                </a:solidFill>
                <a:latin typeface="Calibri"/>
              </a:rPr>
              <a:t>Norwegian learners and local communities</a:t>
            </a:r>
          </a:p>
          <a:p>
            <a:pPr algn="l" marL="228600" indent="-201168">
              <a:spcAft>
                <a:spcPts val="1200"/>
              </a:spcAft>
              <a:buChar char="•"/>
            </a:pPr>
            <a:r>
              <a:rPr sz="1500" b="0" i="0">
                <a:solidFill>
                  <a:srgbClr val="1B2A4A"/>
                </a:solidFill>
                <a:latin typeface="Calibri"/>
              </a:rPr>
              <a:t>dissemination in Norway</a:t>
            </a:r>
          </a:p>
        </p:txBody>
      </p:sp>
      <p:sp>
        <p:nvSpPr>
          <p:cNvPr id="13" name="Rounded Rectangle 12"/>
          <p:cNvSpPr/>
          <p:nvPr/>
        </p:nvSpPr>
        <p:spPr>
          <a:xfrm>
            <a:off x="5998464" y="1371600"/>
            <a:ext cx="2596896" cy="594360"/>
          </a:xfrm>
          <a:prstGeom prst="roundRect">
            <a:avLst>
              <a:gd name="adj" fmla="val 15000"/>
            </a:avLst>
          </a:prstGeom>
          <a:solidFill>
            <a:srgbClr val="2E9E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998464" y="1371600"/>
            <a:ext cx="2596896" cy="594360"/>
          </a:xfrm>
          <a:prstGeom prst="rect">
            <a:avLst/>
          </a:prstGeom>
          <a:noFill/>
        </p:spPr>
        <p:txBody>
          <a:bodyPr wrap="square" anchor="ctr" lIns="0" rIns="0" tIns="0" bIns="0">
            <a:spAutoFit/>
          </a:bodyPr>
          <a:lstStyle/>
          <a:p>
            <a:pPr algn="ctr"/>
            <a:r>
              <a:rPr sz="1700" b="1" i="0">
                <a:solidFill>
                  <a:srgbClr val="FFFFFF"/>
                </a:solidFill>
                <a:latin typeface="Cambria"/>
              </a:rPr>
              <a:t>Together</a:t>
            </a:r>
          </a:p>
        </p:txBody>
      </p:sp>
      <p:sp>
        <p:nvSpPr>
          <p:cNvPr id="15" name="Rounded Rectangle 14"/>
          <p:cNvSpPr/>
          <p:nvPr/>
        </p:nvSpPr>
        <p:spPr>
          <a:xfrm>
            <a:off x="5998464" y="2103120"/>
            <a:ext cx="2596896" cy="3291840"/>
          </a:xfrm>
          <a:prstGeom prst="roundRect">
            <a:avLst>
              <a:gd name="adj" fmla="val 6000"/>
            </a:avLst>
          </a:prstGeom>
          <a:solidFill>
            <a:srgbClr val="EE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181344" y="2286000"/>
            <a:ext cx="2286000" cy="2926080"/>
          </a:xfrm>
          <a:prstGeom prst="rect">
            <a:avLst/>
          </a:prstGeom>
          <a:noFill/>
        </p:spPr>
        <p:txBody>
          <a:bodyPr wrap="square" anchor="t" lIns="0" rIns="0" tIns="0" bIns="0">
            <a:spAutoFit/>
          </a:bodyPr>
          <a:lstStyle/>
          <a:p>
            <a:pPr algn="l" marL="228600" indent="-201168">
              <a:spcAft>
                <a:spcPts val="1200"/>
              </a:spcAft>
              <a:buChar char="•"/>
            </a:pPr>
            <a:r>
              <a:rPr sz="1500" b="0" i="0">
                <a:solidFill>
                  <a:srgbClr val="1B2A4A"/>
                </a:solidFill>
                <a:latin typeface="Calibri"/>
              </a:rPr>
              <a:t>exchange visits and study meetings</a:t>
            </a:r>
          </a:p>
          <a:p>
            <a:pPr algn="l" marL="228600" indent="-201168">
              <a:spcAft>
                <a:spcPts val="1200"/>
              </a:spcAft>
              <a:buChar char="•"/>
            </a:pPr>
            <a:r>
              <a:rPr sz="1500" b="0" i="0">
                <a:solidFill>
                  <a:srgbClr val="1B2A4A"/>
                </a:solidFill>
                <a:latin typeface="Calibri"/>
              </a:rPr>
              <a:t>joint handbook and digital platform</a:t>
            </a:r>
          </a:p>
          <a:p>
            <a:pPr algn="l" marL="228600" indent="-201168">
              <a:spcAft>
                <a:spcPts val="1200"/>
              </a:spcAft>
              <a:buChar char="•"/>
            </a:pPr>
            <a:r>
              <a:rPr sz="1500" b="0" i="0">
                <a:solidFill>
                  <a:srgbClr val="1B2A4A"/>
                </a:solidFill>
                <a:latin typeface="Calibri"/>
              </a:rPr>
              <a:t>monitoring and evaluation</a:t>
            </a:r>
          </a:p>
          <a:p>
            <a:pPr algn="l" marL="228600" indent="-201168">
              <a:spcAft>
                <a:spcPts val="1200"/>
              </a:spcAft>
              <a:buChar char="•"/>
            </a:pPr>
            <a:r>
              <a:rPr sz="1500" b="0" i="0">
                <a:solidFill>
                  <a:srgbClr val="1B2A4A"/>
                </a:solidFill>
                <a:latin typeface="Calibri"/>
              </a:rPr>
              <a:t>promotion of results in both countries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2F6BD6"/>
        </a:solidFill>
        <a:effectLst/>
      </p:bgPr>
    </p:bg>
    <p:spTree>
      <p:nvGrpSpPr>
        <p:cNvPr id="1" name=""/>
        <p:cNvGrpSpPr/>
        <p:nvPr/>
      </p:nvGrpSpPr>
      <p:grpSpPr/>
      <p:sp>
        <p:nvSpPr>
          <p:cNvPr id="2" name="Rectangle 1"/>
          <p:cNvSpPr/>
          <p:nvPr/>
        </p:nvSpPr>
        <p:spPr>
          <a:xfrm>
            <a:off x="274320" y="274320"/>
            <a:ext cx="8595360" cy="63093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p57_2.jpeg"/>
          <p:cNvPicPr>
            <a:picLocks noChangeAspect="1"/>
          </p:cNvPicPr>
          <p:nvPr/>
        </p:nvPicPr>
        <p:blipFill>
          <a:blip r:embed="rId2"/>
          <a:stretch>
            <a:fillRect/>
          </a:stretch>
        </p:blipFill>
        <p:spPr>
          <a:xfrm>
            <a:off x="8001000" y="384048"/>
            <a:ext cx="731520" cy="758952"/>
          </a:xfrm>
          <a:prstGeom prst="rect">
            <a:avLst/>
          </a:prstGeom>
        </p:spPr>
      </p:pic>
      <p:sp>
        <p:nvSpPr>
          <p:cNvPr id="4" name="TextBox 3"/>
          <p:cNvSpPr txBox="1"/>
          <p:nvPr/>
        </p:nvSpPr>
        <p:spPr>
          <a:xfrm>
            <a:off x="548640" y="411480"/>
            <a:ext cx="7315200" cy="731520"/>
          </a:xfrm>
          <a:prstGeom prst="rect">
            <a:avLst/>
          </a:prstGeom>
          <a:noFill/>
        </p:spPr>
        <p:txBody>
          <a:bodyPr wrap="square" anchor="ctr" lIns="0" rIns="0" tIns="0" bIns="0">
            <a:spAutoFit/>
          </a:bodyPr>
          <a:lstStyle/>
          <a:p>
            <a:pPr algn="l"/>
            <a:r>
              <a:rPr sz="3000" b="1" i="0">
                <a:solidFill>
                  <a:srgbClr val="1F3A7A"/>
                </a:solidFill>
                <a:latin typeface="Cambria"/>
              </a:rPr>
              <a:t>What will stay after the project</a:t>
            </a:r>
          </a:p>
        </p:txBody>
      </p:sp>
      <p:pic>
        <p:nvPicPr>
          <p:cNvPr id="5" name="Picture 4" descr="p51_2.jpeg"/>
          <p:cNvPicPr>
            <a:picLocks noChangeAspect="1"/>
          </p:cNvPicPr>
          <p:nvPr/>
        </p:nvPicPr>
        <p:blipFill>
          <a:blip r:embed="rId3"/>
          <a:srcRect l="11538" r="11538"/>
          <a:stretch>
            <a:fillRect/>
          </a:stretch>
        </p:blipFill>
        <p:spPr>
          <a:xfrm>
            <a:off x="5852160" y="1325880"/>
            <a:ext cx="2743200" cy="4754880"/>
          </a:xfrm>
          <a:prstGeom prst="rect">
            <a:avLst/>
          </a:prstGeom>
        </p:spPr>
      </p:pic>
      <p:sp>
        <p:nvSpPr>
          <p:cNvPr id="6" name="Oval 5"/>
          <p:cNvSpPr/>
          <p:nvPr/>
        </p:nvSpPr>
        <p:spPr>
          <a:xfrm>
            <a:off x="548640" y="1371600"/>
            <a:ext cx="640080" cy="640080"/>
          </a:xfrm>
          <a:prstGeom prst="ellipse">
            <a:avLst/>
          </a:prstGeom>
          <a:solidFill>
            <a:srgbClr val="2F6BD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a:solidFill>
                  <a:srgbClr val="FFFFFF"/>
                </a:solidFill>
                <a:latin typeface="Cambria"/>
              </a:rPr>
              <a:t>✓</a:t>
            </a:r>
          </a:p>
        </p:txBody>
      </p:sp>
      <p:sp>
        <p:nvSpPr>
          <p:cNvPr id="7" name="TextBox 6"/>
          <p:cNvSpPr txBox="1"/>
          <p:nvPr/>
        </p:nvSpPr>
        <p:spPr>
          <a:xfrm>
            <a:off x="1371600" y="1371600"/>
            <a:ext cx="4206240" cy="640080"/>
          </a:xfrm>
          <a:prstGeom prst="rect">
            <a:avLst/>
          </a:prstGeom>
          <a:noFill/>
        </p:spPr>
        <p:txBody>
          <a:bodyPr wrap="square" anchor="ctr" lIns="0" rIns="0" tIns="0" bIns="0">
            <a:spAutoFit/>
          </a:bodyPr>
          <a:lstStyle/>
          <a:p>
            <a:pPr algn="l"/>
            <a:r>
              <a:rPr sz="1600" b="0" i="0">
                <a:solidFill>
                  <a:srgbClr val="1B2A4A"/>
                </a:solidFill>
                <a:latin typeface="Calibri"/>
              </a:rPr>
              <a:t>Stronger bonds between generations and cultures</a:t>
            </a:r>
          </a:p>
        </p:txBody>
      </p:sp>
      <p:sp>
        <p:nvSpPr>
          <p:cNvPr id="8" name="Oval 7"/>
          <p:cNvSpPr/>
          <p:nvPr/>
        </p:nvSpPr>
        <p:spPr>
          <a:xfrm>
            <a:off x="548640" y="2313432"/>
            <a:ext cx="640080" cy="640080"/>
          </a:xfrm>
          <a:prstGeom prst="ellipse">
            <a:avLst/>
          </a:prstGeom>
          <a:solidFill>
            <a:srgbClr val="D7262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a:solidFill>
                  <a:srgbClr val="FFFFFF"/>
                </a:solidFill>
                <a:latin typeface="Cambria"/>
              </a:rPr>
              <a:t>✓</a:t>
            </a:r>
          </a:p>
        </p:txBody>
      </p:sp>
      <p:sp>
        <p:nvSpPr>
          <p:cNvPr id="9" name="TextBox 8"/>
          <p:cNvSpPr txBox="1"/>
          <p:nvPr/>
        </p:nvSpPr>
        <p:spPr>
          <a:xfrm>
            <a:off x="1371600" y="2313432"/>
            <a:ext cx="4206240" cy="640080"/>
          </a:xfrm>
          <a:prstGeom prst="rect">
            <a:avLst/>
          </a:prstGeom>
          <a:noFill/>
        </p:spPr>
        <p:txBody>
          <a:bodyPr wrap="square" anchor="ctr" lIns="0" rIns="0" tIns="0" bIns="0">
            <a:spAutoFit/>
          </a:bodyPr>
          <a:lstStyle/>
          <a:p>
            <a:pPr algn="l"/>
            <a:r>
              <a:rPr sz="1600" b="0" i="0">
                <a:solidFill>
                  <a:srgbClr val="1B2A4A"/>
                </a:solidFill>
                <a:latin typeface="Calibri"/>
              </a:rPr>
              <a:t>Seniors confident with digital tools</a:t>
            </a:r>
          </a:p>
        </p:txBody>
      </p:sp>
      <p:sp>
        <p:nvSpPr>
          <p:cNvPr id="10" name="Oval 9"/>
          <p:cNvSpPr/>
          <p:nvPr/>
        </p:nvSpPr>
        <p:spPr>
          <a:xfrm>
            <a:off x="548640" y="3255264"/>
            <a:ext cx="640080" cy="640080"/>
          </a:xfrm>
          <a:prstGeom prst="ellipse">
            <a:avLst/>
          </a:prstGeom>
          <a:solidFill>
            <a:srgbClr val="2E9E4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a:solidFill>
                  <a:srgbClr val="FFFFFF"/>
                </a:solidFill>
                <a:latin typeface="Cambria"/>
              </a:rPr>
              <a:t>✓</a:t>
            </a:r>
          </a:p>
        </p:txBody>
      </p:sp>
      <p:sp>
        <p:nvSpPr>
          <p:cNvPr id="11" name="TextBox 10"/>
          <p:cNvSpPr txBox="1"/>
          <p:nvPr/>
        </p:nvSpPr>
        <p:spPr>
          <a:xfrm>
            <a:off x="1371600" y="3255264"/>
            <a:ext cx="4206240" cy="640080"/>
          </a:xfrm>
          <a:prstGeom prst="rect">
            <a:avLst/>
          </a:prstGeom>
          <a:noFill/>
        </p:spPr>
        <p:txBody>
          <a:bodyPr wrap="square" anchor="ctr" lIns="0" rIns="0" tIns="0" bIns="0">
            <a:spAutoFit/>
          </a:bodyPr>
          <a:lstStyle/>
          <a:p>
            <a:pPr algn="l"/>
            <a:r>
              <a:rPr sz="1600" b="0" i="0">
                <a:solidFill>
                  <a:srgbClr val="1B2A4A"/>
                </a:solidFill>
                <a:latin typeface="Calibri"/>
              </a:rPr>
              <a:t>Local heritage recorded and available online</a:t>
            </a:r>
          </a:p>
        </p:txBody>
      </p:sp>
      <p:sp>
        <p:nvSpPr>
          <p:cNvPr id="12" name="Oval 11"/>
          <p:cNvSpPr/>
          <p:nvPr/>
        </p:nvSpPr>
        <p:spPr>
          <a:xfrm>
            <a:off x="548640" y="4197096"/>
            <a:ext cx="640080" cy="640080"/>
          </a:xfrm>
          <a:prstGeom prst="ellipse">
            <a:avLst/>
          </a:prstGeom>
          <a:solidFill>
            <a:srgbClr val="C99400"/>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a:solidFill>
                  <a:srgbClr val="FFFFFF"/>
                </a:solidFill>
                <a:latin typeface="Cambria"/>
              </a:rPr>
              <a:t>✓</a:t>
            </a:r>
          </a:p>
        </p:txBody>
      </p:sp>
      <p:sp>
        <p:nvSpPr>
          <p:cNvPr id="13" name="TextBox 12"/>
          <p:cNvSpPr txBox="1"/>
          <p:nvPr/>
        </p:nvSpPr>
        <p:spPr>
          <a:xfrm>
            <a:off x="1371600" y="4197096"/>
            <a:ext cx="4206240" cy="640080"/>
          </a:xfrm>
          <a:prstGeom prst="rect">
            <a:avLst/>
          </a:prstGeom>
          <a:noFill/>
        </p:spPr>
        <p:txBody>
          <a:bodyPr wrap="square" anchor="ctr" lIns="0" rIns="0" tIns="0" bIns="0">
            <a:spAutoFit/>
          </a:bodyPr>
          <a:lstStyle/>
          <a:p>
            <a:pPr algn="l"/>
            <a:r>
              <a:rPr sz="1600" b="0" i="0">
                <a:solidFill>
                  <a:srgbClr val="1B2A4A"/>
                </a:solidFill>
                <a:latin typeface="Calibri"/>
              </a:rPr>
              <a:t>A handbook any small town can use</a:t>
            </a:r>
          </a:p>
        </p:txBody>
      </p:sp>
      <p:sp>
        <p:nvSpPr>
          <p:cNvPr id="14" name="Oval 13"/>
          <p:cNvSpPr/>
          <p:nvPr/>
        </p:nvSpPr>
        <p:spPr>
          <a:xfrm>
            <a:off x="548640" y="5138928"/>
            <a:ext cx="640080" cy="640080"/>
          </a:xfrm>
          <a:prstGeom prst="ellipse">
            <a:avLst/>
          </a:prstGeom>
          <a:solidFill>
            <a:srgbClr val="1F3A7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a:solidFill>
                  <a:srgbClr val="FFFFFF"/>
                </a:solidFill>
                <a:latin typeface="Cambria"/>
              </a:rPr>
              <a:t>✓</a:t>
            </a:r>
          </a:p>
        </p:txBody>
      </p:sp>
      <p:sp>
        <p:nvSpPr>
          <p:cNvPr id="15" name="TextBox 14"/>
          <p:cNvSpPr txBox="1"/>
          <p:nvPr/>
        </p:nvSpPr>
        <p:spPr>
          <a:xfrm>
            <a:off x="1371600" y="5138928"/>
            <a:ext cx="4206240" cy="640080"/>
          </a:xfrm>
          <a:prstGeom prst="rect">
            <a:avLst/>
          </a:prstGeom>
          <a:noFill/>
        </p:spPr>
        <p:txBody>
          <a:bodyPr wrap="square" anchor="ctr" lIns="0" rIns="0" tIns="0" bIns="0">
            <a:spAutoFit/>
          </a:bodyPr>
          <a:lstStyle/>
          <a:p>
            <a:pPr algn="l"/>
            <a:r>
              <a:rPr sz="1600" b="0" i="0">
                <a:solidFill>
                  <a:srgbClr val="1B2A4A"/>
                </a:solidFill>
                <a:latin typeface="Calibri"/>
              </a:rPr>
              <a:t>A lasting Polish–Norwegian partnership</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1F3A7A"/>
        </a:solidFill>
        <a:effectLst/>
      </p:bgPr>
    </p:bg>
    <p:spTree>
      <p:nvGrpSpPr>
        <p:cNvPr id="1" name=""/>
        <p:cNvGrpSpPr/>
        <p:nvPr/>
      </p:nvGrpSpPr>
      <p:grpSpPr/>
      <p:pic>
        <p:nvPicPr>
          <p:cNvPr id="2" name="Picture 1" descr="p53_1.jpeg"/>
          <p:cNvPicPr>
            <a:picLocks noChangeAspect="1"/>
          </p:cNvPicPr>
          <p:nvPr/>
        </p:nvPicPr>
        <p:blipFill>
          <a:blip r:embed="rId2"/>
          <a:srcRect l="17111" r="17111"/>
          <a:stretch>
            <a:fillRect/>
          </a:stretch>
        </p:blipFill>
        <p:spPr>
          <a:xfrm>
            <a:off x="5760720" y="0"/>
            <a:ext cx="3383280" cy="6858000"/>
          </a:xfrm>
          <a:prstGeom prst="rect">
            <a:avLst/>
          </a:prstGeom>
        </p:spPr>
      </p:pic>
      <p:sp>
        <p:nvSpPr>
          <p:cNvPr id="3" name="TextBox 2"/>
          <p:cNvSpPr txBox="1"/>
          <p:nvPr/>
        </p:nvSpPr>
        <p:spPr>
          <a:xfrm>
            <a:off x="548640" y="1280160"/>
            <a:ext cx="5029200" cy="1463040"/>
          </a:xfrm>
          <a:prstGeom prst="rect">
            <a:avLst/>
          </a:prstGeom>
          <a:noFill/>
        </p:spPr>
        <p:txBody>
          <a:bodyPr wrap="square" anchor="t" lIns="0" rIns="0" tIns="0" bIns="0">
            <a:spAutoFit/>
          </a:bodyPr>
          <a:lstStyle/>
          <a:p>
            <a:pPr algn="l"/>
            <a:r>
              <a:rPr sz="4000" b="1" i="0">
                <a:solidFill>
                  <a:srgbClr val="FFFFFF"/>
                </a:solidFill>
                <a:latin typeface="Cambria"/>
              </a:rPr>
              <a:t>Let’s build it together</a:t>
            </a:r>
          </a:p>
        </p:txBody>
      </p:sp>
      <p:sp>
        <p:nvSpPr>
          <p:cNvPr id="4" name="TextBox 3"/>
          <p:cNvSpPr txBox="1"/>
          <p:nvPr/>
        </p:nvSpPr>
        <p:spPr>
          <a:xfrm>
            <a:off x="548640" y="2834640"/>
            <a:ext cx="4937760" cy="914400"/>
          </a:xfrm>
          <a:prstGeom prst="rect">
            <a:avLst/>
          </a:prstGeom>
          <a:noFill/>
        </p:spPr>
        <p:txBody>
          <a:bodyPr wrap="square" anchor="t" lIns="0" rIns="0" tIns="0" bIns="0">
            <a:spAutoFit/>
          </a:bodyPr>
          <a:lstStyle/>
          <a:p>
            <a:pPr algn="l"/>
            <a:r>
              <a:rPr sz="1800" b="0" i="1">
                <a:solidFill>
                  <a:srgbClr val="CADCFC"/>
                </a:solidFill>
                <a:latin typeface="Calibri"/>
              </a:rPr>
              <a:t>Small towns need impulses to grow. Culture is the one that reaches everyone.</a:t>
            </a:r>
          </a:p>
        </p:txBody>
      </p:sp>
      <p:sp>
        <p:nvSpPr>
          <p:cNvPr id="5" name="TextBox 4"/>
          <p:cNvSpPr txBox="1"/>
          <p:nvPr/>
        </p:nvSpPr>
        <p:spPr>
          <a:xfrm>
            <a:off x="548640" y="4206240"/>
            <a:ext cx="5029200" cy="1463040"/>
          </a:xfrm>
          <a:prstGeom prst="rect">
            <a:avLst/>
          </a:prstGeom>
          <a:noFill/>
        </p:spPr>
        <p:txBody>
          <a:bodyPr wrap="square" anchor="t" lIns="0" rIns="0" tIns="0" bIns="0">
            <a:spAutoFit/>
          </a:bodyPr>
          <a:lstStyle/>
          <a:p>
            <a:pPr algn="l">
              <a:spcAft>
                <a:spcPts val="400"/>
              </a:spcAft>
            </a:pPr>
            <a:r>
              <a:rPr sz="1500" b="1" i="0">
                <a:solidFill>
                  <a:srgbClr val="FFFFFF"/>
                </a:solidFill>
                <a:latin typeface="Calibri"/>
              </a:rPr>
              <a:t>Thank you for your attention</a:t>
            </a:r>
          </a:p>
          <a:p>
            <a:pPr algn="l">
              <a:spcAft>
                <a:spcPts val="400"/>
              </a:spcAft>
            </a:pPr>
            <a:r>
              <a:rPr sz="1500" b="0" i="0">
                <a:solidFill>
                  <a:srgbClr val="FFFFFF"/>
                </a:solidFill>
                <a:latin typeface="Calibri"/>
              </a:rPr>
              <a:t>Jan Kostyszak, Chairman</a:t>
            </a:r>
          </a:p>
          <a:p>
            <a:pPr algn="l">
              <a:spcAft>
                <a:spcPts val="400"/>
              </a:spcAft>
            </a:pPr>
            <a:r>
              <a:rPr sz="1500" b="0" i="0">
                <a:solidFill>
                  <a:srgbClr val="FFFFFF"/>
                </a:solidFill>
                <a:latin typeface="Calibri"/>
              </a:rPr>
              <a:t>Małgorzata Jażdżewska, CEO</a:t>
            </a:r>
          </a:p>
          <a:p>
            <a:pPr algn="l">
              <a:spcAft>
                <a:spcPts val="400"/>
              </a:spcAft>
            </a:pPr>
            <a:r>
              <a:rPr sz="1500" b="0" i="0">
                <a:solidFill>
                  <a:srgbClr val="F2B705"/>
                </a:solidFill>
                <a:latin typeface="Calibri"/>
              </a:rPr>
              <a:t>naszpomost.pl  ·  stowarzyszenie@naszpomost.pl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Culture as a Bridge – Pomost &amp; VOFO</dc:title>
  <dc:subject/>
  <dc:creator>Stowarzyszenie na Rzecz Edukacji Pomost</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